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99" r:id="rId3"/>
    <p:sldId id="280" r:id="rId4"/>
    <p:sldId id="279" r:id="rId5"/>
    <p:sldId id="294" r:id="rId6"/>
    <p:sldId id="293" r:id="rId7"/>
    <p:sldId id="257" r:id="rId8"/>
    <p:sldId id="291" r:id="rId9"/>
    <p:sldId id="284" r:id="rId10"/>
    <p:sldId id="287" r:id="rId11"/>
    <p:sldId id="288" r:id="rId12"/>
    <p:sldId id="281" r:id="rId13"/>
    <p:sldId id="295" r:id="rId14"/>
    <p:sldId id="282" r:id="rId15"/>
    <p:sldId id="283" r:id="rId16"/>
    <p:sldId id="285" r:id="rId17"/>
    <p:sldId id="289" r:id="rId18"/>
    <p:sldId id="296" r:id="rId19"/>
    <p:sldId id="297" r:id="rId20"/>
    <p:sldId id="275" r:id="rId21"/>
    <p:sldId id="300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35" d="100"/>
          <a:sy n="35" d="100"/>
        </p:scale>
        <p:origin x="2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00575604719623E-2"/>
          <c:y val="0.12161376610013208"/>
          <c:w val="0.92531351560562991"/>
          <c:h val="0.79194713616269885"/>
        </c:manualLayout>
      </c:layout>
      <c:bubbleChart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497-4A9E-941C-5664504DE9D5}"/>
                </c:ext>
              </c:extLst>
            </c:dLbl>
            <c:dLbl>
              <c:idx val="1"/>
              <c:layout>
                <c:manualLayout>
                  <c:x val="-0.12513427321880846"/>
                  <c:y val="-2.54350348673792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36-4824-AB5C-06AD36E2A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zdrowie!$D$14:$E$14</c:f>
              <c:numCache>
                <c:formatCode>General</c:formatCode>
                <c:ptCount val="2"/>
                <c:pt idx="0">
                  <c:v>389000</c:v>
                </c:pt>
                <c:pt idx="1">
                  <c:v>2500000</c:v>
                </c:pt>
              </c:numCache>
            </c:numRef>
          </c:yVal>
          <c:bubbleSize>
            <c:numRef>
              <c:f>zdrowie!$D$14:$E$14</c:f>
              <c:numCache>
                <c:formatCode>General</c:formatCode>
                <c:ptCount val="2"/>
                <c:pt idx="0">
                  <c:v>389000</c:v>
                </c:pt>
                <c:pt idx="1">
                  <c:v>2500000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D636-4824-AB5C-06AD36E2A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5095552"/>
        <c:axId val="216431232"/>
      </c:bubbleChart>
      <c:valAx>
        <c:axId val="2150955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216431232"/>
        <c:crosses val="autoZero"/>
        <c:crossBetween val="midCat"/>
      </c:valAx>
      <c:valAx>
        <c:axId val="216431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509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9610E-2BF4-48B1-93AB-521B1BF9F2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6FDC58-59CE-4062-A228-74AE7F135E23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3600" b="1" dirty="0" smtClean="0"/>
            <a:t>Fundusze Europejskie dla Rozwoju Społecznego (FERS), część Programu Maluch+</a:t>
          </a:r>
          <a:endParaRPr lang="pl-PL" sz="3600" b="1" dirty="0"/>
        </a:p>
      </dgm:t>
    </dgm:pt>
    <dgm:pt modelId="{7B3BB190-D115-4326-A39D-5B3932357CE7}" type="parTrans" cxnId="{7693C602-D80C-45C8-A636-5BEEB03F4C83}">
      <dgm:prSet/>
      <dgm:spPr/>
      <dgm:t>
        <a:bodyPr/>
        <a:lstStyle/>
        <a:p>
          <a:endParaRPr lang="pl-PL"/>
        </a:p>
      </dgm:t>
    </dgm:pt>
    <dgm:pt modelId="{20CBA81F-FEC8-44D2-BAF9-A4EFF6790153}" type="sibTrans" cxnId="{7693C602-D80C-45C8-A636-5BEEB03F4C83}">
      <dgm:prSet/>
      <dgm:spPr/>
      <dgm:t>
        <a:bodyPr/>
        <a:lstStyle/>
        <a:p>
          <a:endParaRPr lang="pl-PL"/>
        </a:p>
      </dgm:t>
    </dgm:pt>
    <dgm:pt modelId="{D9B32D31-1676-4100-899F-1DCAC5E1FF71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3600" b="1" dirty="0" smtClean="0"/>
            <a:t>Ponad 65 tys. </a:t>
          </a:r>
          <a:r>
            <a:rPr lang="pl-PL" sz="3100" dirty="0" smtClean="0"/>
            <a:t>nowoutworzonych miejsc opieki nad dziećmi w wieku do lat 3</a:t>
          </a:r>
        </a:p>
      </dgm:t>
    </dgm:pt>
    <dgm:pt modelId="{7E5439EC-87A0-4A41-BFA9-273CA6419ABF}" type="parTrans" cxnId="{8FC851FF-23D4-4343-B41A-CB95417859DB}">
      <dgm:prSet/>
      <dgm:spPr/>
      <dgm:t>
        <a:bodyPr/>
        <a:lstStyle/>
        <a:p>
          <a:endParaRPr lang="pl-PL"/>
        </a:p>
      </dgm:t>
    </dgm:pt>
    <dgm:pt modelId="{45ABF7BA-CFB2-45FE-829D-30C6115B76D1}" type="sibTrans" cxnId="{8FC851FF-23D4-4343-B41A-CB95417859DB}">
      <dgm:prSet/>
      <dgm:spPr/>
      <dgm:t>
        <a:bodyPr/>
        <a:lstStyle/>
        <a:p>
          <a:endParaRPr lang="pl-PL"/>
        </a:p>
      </dgm:t>
    </dgm:pt>
    <dgm:pt modelId="{B9759914-98CD-4656-A255-F07E65911303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3600" b="1" dirty="0" smtClean="0"/>
            <a:t>Ponad 640 mln euro, </a:t>
          </a:r>
          <a:r>
            <a:rPr lang="pl-PL" sz="3100" dirty="0" smtClean="0"/>
            <a:t>podział na gminy wg algorytmu</a:t>
          </a:r>
          <a:endParaRPr lang="pl-PL" sz="3100" dirty="0"/>
        </a:p>
      </dgm:t>
    </dgm:pt>
    <dgm:pt modelId="{B9267F20-5B8C-408E-8DA0-E841BA6FF890}" type="parTrans" cxnId="{278B858C-25AA-4FE1-B86A-46A1528E2427}">
      <dgm:prSet/>
      <dgm:spPr/>
      <dgm:t>
        <a:bodyPr/>
        <a:lstStyle/>
        <a:p>
          <a:endParaRPr lang="pl-PL"/>
        </a:p>
      </dgm:t>
    </dgm:pt>
    <dgm:pt modelId="{A8F3A6FD-B3CB-437C-B7FE-4EC15CDB1C6A}" type="sibTrans" cxnId="{278B858C-25AA-4FE1-B86A-46A1528E2427}">
      <dgm:prSet/>
      <dgm:spPr/>
      <dgm:t>
        <a:bodyPr/>
        <a:lstStyle/>
        <a:p>
          <a:endParaRPr lang="pl-PL"/>
        </a:p>
      </dgm:t>
    </dgm:pt>
    <dgm:pt modelId="{8E9440E1-3E25-456C-A406-CBEF16FDF1AD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3600" b="1" dirty="0" smtClean="0"/>
            <a:t>Ponad 11 tys. </a:t>
          </a:r>
          <a:r>
            <a:rPr lang="pl-PL" sz="2800" dirty="0" smtClean="0"/>
            <a:t>osób przeszkolonych z zakresu sprawowania opieki nad dziećmi 1,4 tys. z zakresu różnych form opieki</a:t>
          </a:r>
        </a:p>
      </dgm:t>
    </dgm:pt>
    <dgm:pt modelId="{1A93EDAD-C34C-40AA-91FC-679F1524B7F8}" type="parTrans" cxnId="{C40FC6DA-1F07-47D1-BEE0-25C5B75B2C51}">
      <dgm:prSet/>
      <dgm:spPr/>
      <dgm:t>
        <a:bodyPr/>
        <a:lstStyle/>
        <a:p>
          <a:endParaRPr lang="pl-PL"/>
        </a:p>
      </dgm:t>
    </dgm:pt>
    <dgm:pt modelId="{249C02AE-CA11-4662-AFAF-0D4A5F76C62F}" type="sibTrans" cxnId="{C40FC6DA-1F07-47D1-BEE0-25C5B75B2C51}">
      <dgm:prSet/>
      <dgm:spPr/>
      <dgm:t>
        <a:bodyPr/>
        <a:lstStyle/>
        <a:p>
          <a:endParaRPr lang="pl-PL"/>
        </a:p>
      </dgm:t>
    </dgm:pt>
    <dgm:pt modelId="{53F817F8-69DD-472E-AC41-0D6164D8698C}" type="pres">
      <dgm:prSet presAssocID="{08C9610E-2BF4-48B1-93AB-521B1BF9F2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A007E14-3D0E-4097-84A2-7009E3741C41}" type="pres">
      <dgm:prSet presAssocID="{346FDC58-59CE-4062-A228-74AE7F135E23}" presName="node" presStyleLbl="node1" presStyleIdx="0" presStyleCnt="4" custScaleX="1453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850567-3ECB-4ADC-80DE-461BC4C50554}" type="pres">
      <dgm:prSet presAssocID="{20CBA81F-FEC8-44D2-BAF9-A4EFF6790153}" presName="sibTrans" presStyleCnt="0"/>
      <dgm:spPr/>
    </dgm:pt>
    <dgm:pt modelId="{8373DCC2-E005-437D-86FB-FB272E633366}" type="pres">
      <dgm:prSet presAssocID="{D9B32D31-1676-4100-899F-1DCAC5E1FF71}" presName="node" presStyleLbl="node1" presStyleIdx="1" presStyleCnt="4" custLinFactNeighborX="-14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6456B0-F260-478D-A834-21296E759C03}" type="pres">
      <dgm:prSet presAssocID="{45ABF7BA-CFB2-45FE-829D-30C6115B76D1}" presName="sibTrans" presStyleCnt="0"/>
      <dgm:spPr/>
    </dgm:pt>
    <dgm:pt modelId="{33021AC3-998A-4959-9E6F-ACF9C4DA48B7}" type="pres">
      <dgm:prSet presAssocID="{8E9440E1-3E25-456C-A406-CBEF16FDF1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2F45ED-C111-49D8-9237-34E99BFBC75A}" type="pres">
      <dgm:prSet presAssocID="{249C02AE-CA11-4662-AFAF-0D4A5F76C62F}" presName="sibTrans" presStyleCnt="0"/>
      <dgm:spPr/>
    </dgm:pt>
    <dgm:pt modelId="{0B5BC15E-09D2-49C9-84E0-46E70F6555E3}" type="pres">
      <dgm:prSet presAssocID="{B9759914-98CD-4656-A255-F07E65911303}" presName="node" presStyleLbl="node1" presStyleIdx="3" presStyleCnt="4" custLinFactNeighborX="-14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693C602-D80C-45C8-A636-5BEEB03F4C83}" srcId="{08C9610E-2BF4-48B1-93AB-521B1BF9F2CB}" destId="{346FDC58-59CE-4062-A228-74AE7F135E23}" srcOrd="0" destOrd="0" parTransId="{7B3BB190-D115-4326-A39D-5B3932357CE7}" sibTransId="{20CBA81F-FEC8-44D2-BAF9-A4EFF6790153}"/>
    <dgm:cxn modelId="{5B49F8EE-CC57-49EC-A174-BBC9E220463A}" type="presOf" srcId="{B9759914-98CD-4656-A255-F07E65911303}" destId="{0B5BC15E-09D2-49C9-84E0-46E70F6555E3}" srcOrd="0" destOrd="0" presId="urn:microsoft.com/office/officeart/2005/8/layout/default"/>
    <dgm:cxn modelId="{C40FC6DA-1F07-47D1-BEE0-25C5B75B2C51}" srcId="{08C9610E-2BF4-48B1-93AB-521B1BF9F2CB}" destId="{8E9440E1-3E25-456C-A406-CBEF16FDF1AD}" srcOrd="2" destOrd="0" parTransId="{1A93EDAD-C34C-40AA-91FC-679F1524B7F8}" sibTransId="{249C02AE-CA11-4662-AFAF-0D4A5F76C62F}"/>
    <dgm:cxn modelId="{5E967C17-7E21-4CCC-A821-E9269FF69D21}" type="presOf" srcId="{346FDC58-59CE-4062-A228-74AE7F135E23}" destId="{FA007E14-3D0E-4097-84A2-7009E3741C41}" srcOrd="0" destOrd="0" presId="urn:microsoft.com/office/officeart/2005/8/layout/default"/>
    <dgm:cxn modelId="{278B858C-25AA-4FE1-B86A-46A1528E2427}" srcId="{08C9610E-2BF4-48B1-93AB-521B1BF9F2CB}" destId="{B9759914-98CD-4656-A255-F07E65911303}" srcOrd="3" destOrd="0" parTransId="{B9267F20-5B8C-408E-8DA0-E841BA6FF890}" sibTransId="{A8F3A6FD-B3CB-437C-B7FE-4EC15CDB1C6A}"/>
    <dgm:cxn modelId="{43FC3B62-E579-4CF8-89B2-ADE0D1D579BF}" type="presOf" srcId="{D9B32D31-1676-4100-899F-1DCAC5E1FF71}" destId="{8373DCC2-E005-437D-86FB-FB272E633366}" srcOrd="0" destOrd="0" presId="urn:microsoft.com/office/officeart/2005/8/layout/default"/>
    <dgm:cxn modelId="{DCC59FF8-B9C8-4793-B0B0-976D88FFE845}" type="presOf" srcId="{08C9610E-2BF4-48B1-93AB-521B1BF9F2CB}" destId="{53F817F8-69DD-472E-AC41-0D6164D8698C}" srcOrd="0" destOrd="0" presId="urn:microsoft.com/office/officeart/2005/8/layout/default"/>
    <dgm:cxn modelId="{8FC851FF-23D4-4343-B41A-CB95417859DB}" srcId="{08C9610E-2BF4-48B1-93AB-521B1BF9F2CB}" destId="{D9B32D31-1676-4100-899F-1DCAC5E1FF71}" srcOrd="1" destOrd="0" parTransId="{7E5439EC-87A0-4A41-BFA9-273CA6419ABF}" sibTransId="{45ABF7BA-CFB2-45FE-829D-30C6115B76D1}"/>
    <dgm:cxn modelId="{3FD52831-D61A-488F-B1AB-66E095DB506D}" type="presOf" srcId="{8E9440E1-3E25-456C-A406-CBEF16FDF1AD}" destId="{33021AC3-998A-4959-9E6F-ACF9C4DA48B7}" srcOrd="0" destOrd="0" presId="urn:microsoft.com/office/officeart/2005/8/layout/default"/>
    <dgm:cxn modelId="{287A44EC-8E66-4FE0-BA20-8668A5788CCD}" type="presParOf" srcId="{53F817F8-69DD-472E-AC41-0D6164D8698C}" destId="{FA007E14-3D0E-4097-84A2-7009E3741C41}" srcOrd="0" destOrd="0" presId="urn:microsoft.com/office/officeart/2005/8/layout/default"/>
    <dgm:cxn modelId="{564EAFA1-A7DE-420D-B3FF-08AE1EFB8A50}" type="presParOf" srcId="{53F817F8-69DD-472E-AC41-0D6164D8698C}" destId="{E8850567-3ECB-4ADC-80DE-461BC4C50554}" srcOrd="1" destOrd="0" presId="urn:microsoft.com/office/officeart/2005/8/layout/default"/>
    <dgm:cxn modelId="{68434299-3B48-4F88-A707-6B01571B1504}" type="presParOf" srcId="{53F817F8-69DD-472E-AC41-0D6164D8698C}" destId="{8373DCC2-E005-437D-86FB-FB272E633366}" srcOrd="2" destOrd="0" presId="urn:microsoft.com/office/officeart/2005/8/layout/default"/>
    <dgm:cxn modelId="{5283CFD7-567C-4C6B-9A0C-0EBB12DCC934}" type="presParOf" srcId="{53F817F8-69DD-472E-AC41-0D6164D8698C}" destId="{DA6456B0-F260-478D-A834-21296E759C03}" srcOrd="3" destOrd="0" presId="urn:microsoft.com/office/officeart/2005/8/layout/default"/>
    <dgm:cxn modelId="{51F907C5-BCA9-4D85-B5D5-8FCC10C30EAC}" type="presParOf" srcId="{53F817F8-69DD-472E-AC41-0D6164D8698C}" destId="{33021AC3-998A-4959-9E6F-ACF9C4DA48B7}" srcOrd="4" destOrd="0" presId="urn:microsoft.com/office/officeart/2005/8/layout/default"/>
    <dgm:cxn modelId="{664B4A70-5401-46A1-AE96-52304BACA5D6}" type="presParOf" srcId="{53F817F8-69DD-472E-AC41-0D6164D8698C}" destId="{C42F45ED-C111-49D8-9237-34E99BFBC75A}" srcOrd="5" destOrd="0" presId="urn:microsoft.com/office/officeart/2005/8/layout/default"/>
    <dgm:cxn modelId="{E3EC4A3C-2A15-4A87-832F-2EAD4DF15FB1}" type="presParOf" srcId="{53F817F8-69DD-472E-AC41-0D6164D8698C}" destId="{0B5BC15E-09D2-49C9-84E0-46E70F6555E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07E14-3D0E-4097-84A2-7009E3741C41}">
      <dsp:nvSpPr>
        <dsp:cNvPr id="0" name=""/>
        <dsp:cNvSpPr/>
      </dsp:nvSpPr>
      <dsp:spPr>
        <a:xfrm>
          <a:off x="287963" y="1641"/>
          <a:ext cx="5658468" cy="2335202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/>
            <a:t>Fundusze Europejskie dla Rozwoju Społecznego (FERS), część Programu Maluch+</a:t>
          </a:r>
          <a:endParaRPr lang="pl-PL" sz="3600" b="1" kern="1200" dirty="0"/>
        </a:p>
      </dsp:txBody>
      <dsp:txXfrm>
        <a:off x="287963" y="1641"/>
        <a:ext cx="5658468" cy="2335202"/>
      </dsp:txXfrm>
    </dsp:sp>
    <dsp:sp modelId="{8373DCC2-E005-437D-86FB-FB272E633366}">
      <dsp:nvSpPr>
        <dsp:cNvPr id="0" name=""/>
        <dsp:cNvSpPr/>
      </dsp:nvSpPr>
      <dsp:spPr>
        <a:xfrm>
          <a:off x="6277874" y="1641"/>
          <a:ext cx="3892004" cy="2335202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/>
            <a:t>Ponad 65 tys. </a:t>
          </a:r>
          <a:r>
            <a:rPr lang="pl-PL" sz="3100" kern="1200" dirty="0" smtClean="0"/>
            <a:t>nowoutworzonych miejsc opieki nad dziećmi w wieku do lat 3</a:t>
          </a:r>
        </a:p>
      </dsp:txBody>
      <dsp:txXfrm>
        <a:off x="6277874" y="1641"/>
        <a:ext cx="3892004" cy="2335202"/>
      </dsp:txXfrm>
    </dsp:sp>
    <dsp:sp modelId="{33021AC3-998A-4959-9E6F-ACF9C4DA48B7}">
      <dsp:nvSpPr>
        <dsp:cNvPr id="0" name=""/>
        <dsp:cNvSpPr/>
      </dsp:nvSpPr>
      <dsp:spPr>
        <a:xfrm>
          <a:off x="1171195" y="2726044"/>
          <a:ext cx="3892004" cy="2335202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/>
            <a:t>Ponad 11 tys. </a:t>
          </a:r>
          <a:r>
            <a:rPr lang="pl-PL" sz="2800" kern="1200" dirty="0" smtClean="0"/>
            <a:t>osób przeszkolonych z zakresu sprawowania opieki nad dziećmi 1,4 tys. z zakresu różnych form opieki</a:t>
          </a:r>
        </a:p>
      </dsp:txBody>
      <dsp:txXfrm>
        <a:off x="1171195" y="2726044"/>
        <a:ext cx="3892004" cy="2335202"/>
      </dsp:txXfrm>
    </dsp:sp>
    <dsp:sp modelId="{0B5BC15E-09D2-49C9-84E0-46E70F6555E3}">
      <dsp:nvSpPr>
        <dsp:cNvPr id="0" name=""/>
        <dsp:cNvSpPr/>
      </dsp:nvSpPr>
      <dsp:spPr>
        <a:xfrm>
          <a:off x="5394642" y="2726044"/>
          <a:ext cx="3892004" cy="2335202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/>
            <a:t>Ponad 640 mln euro, </a:t>
          </a:r>
          <a:r>
            <a:rPr lang="pl-PL" sz="3100" kern="1200" dirty="0" smtClean="0"/>
            <a:t>podział na gminy wg algorytmu</a:t>
          </a:r>
          <a:endParaRPr lang="pl-PL" sz="3100" kern="1200" dirty="0"/>
        </a:p>
      </dsp:txBody>
      <dsp:txXfrm>
        <a:off x="5394642" y="2726044"/>
        <a:ext cx="3892004" cy="2335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EAB5D-8B2C-4CCC-8176-6391B229FC4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A487B-3DE2-4664-B544-CD56A1127C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3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335E-7DFF-40E2-BC3E-6B0C7724FA1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77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Arial" panose="020B0604020202020204" pitchFamily="34" charset="0"/>
              </a:rPr>
              <a:t>33% dzieci w wieku poniżej 3 lat powinno być objętych opieką, w Polsce</a:t>
            </a:r>
            <a:r>
              <a:rPr lang="pl-PL" baseline="0" dirty="0" smtClean="0">
                <a:latin typeface="Arial" panose="020B0604020202020204" pitchFamily="34" charset="0"/>
              </a:rPr>
              <a:t> ten wskaźnik  2019 roku wynosił …..</a:t>
            </a:r>
          </a:p>
          <a:p>
            <a:r>
              <a:rPr lang="pl-PL" baseline="0" dirty="0" smtClean="0">
                <a:latin typeface="Arial" panose="020B0604020202020204" pitchFamily="34" charset="0"/>
              </a:rPr>
              <a:t>Bardzo duże </a:t>
            </a:r>
            <a:r>
              <a:rPr lang="pl-PL" baseline="0" dirty="0" err="1" smtClean="0">
                <a:latin typeface="Arial" panose="020B0604020202020204" pitchFamily="34" charset="0"/>
              </a:rPr>
              <a:t>zróżniocowania</a:t>
            </a:r>
            <a:r>
              <a:rPr lang="pl-PL" baseline="0" dirty="0" smtClean="0">
                <a:latin typeface="Arial" panose="020B0604020202020204" pitchFamily="34" charset="0"/>
              </a:rPr>
              <a:t> wewnątrzregionalne – na Podlasiu i </a:t>
            </a:r>
            <a:r>
              <a:rPr lang="pl-PL" baseline="0" dirty="0" err="1" smtClean="0">
                <a:latin typeface="Arial" panose="020B0604020202020204" pitchFamily="34" charset="0"/>
              </a:rPr>
              <a:t>Lubelszczyczyźnie</a:t>
            </a:r>
            <a:r>
              <a:rPr lang="pl-PL" baseline="0" dirty="0" smtClean="0">
                <a:latin typeface="Arial" panose="020B0604020202020204" pitchFamily="34" charset="0"/>
              </a:rPr>
              <a:t> – 2%, wieś – 3,5%, ponad 18% w mieście</a:t>
            </a:r>
            <a:r>
              <a:rPr lang="pl-PL" dirty="0" smtClean="0">
                <a:latin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487B-3DE2-4664-B544-CD56A1127CC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83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Utrzymanie miejsc przez 36 miesięcy</a:t>
            </a:r>
          </a:p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487B-3DE2-4664-B544-CD56A1127CC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1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/>
              <a:t>Zakresy możliwych do finansowania przedsięwzięć mogą się od siebie różnić w poszczególnych regionach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487B-3DE2-4664-B544-CD56A1127CC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02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latin typeface="+mn-lt"/>
              </a:rPr>
              <a:t>szeroki zakres - od asystencji osobistej i usług opiekuńczych, poprzez wsparcie dzienne czy transport </a:t>
            </a:r>
            <a:r>
              <a:rPr lang="pl-PL" sz="1200" b="1" dirty="0" err="1" smtClean="0">
                <a:latin typeface="+mn-lt"/>
              </a:rPr>
              <a:t>door</a:t>
            </a:r>
            <a:r>
              <a:rPr lang="pl-PL" sz="1200" b="1" dirty="0" smtClean="0">
                <a:latin typeface="+mn-lt"/>
              </a:rPr>
              <a:t> to </a:t>
            </a:r>
            <a:r>
              <a:rPr lang="pl-PL" sz="1200" b="1" dirty="0" err="1" smtClean="0">
                <a:latin typeface="+mn-lt"/>
              </a:rPr>
              <a:t>door</a:t>
            </a:r>
            <a:r>
              <a:rPr lang="pl-PL" sz="1200" b="1" dirty="0" smtClean="0">
                <a:latin typeface="+mn-lt"/>
              </a:rPr>
              <a:t> aż do mieszkalnictwa wspomaganego)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A487B-3DE2-4664-B544-CD56A1127CC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3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32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79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42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24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9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09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327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28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39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69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87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F01F-CC62-4F2D-A9F2-2B2715FDA5DF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CCFCA-090F-4D9F-9883-6B9B8E41F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75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.bugalska@ozrss.p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06" y="67377"/>
            <a:ext cx="6983591" cy="679062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79132" y="221381"/>
            <a:ext cx="149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POTRZEBY</a:t>
            </a:r>
            <a:endParaRPr lang="pl-PL" sz="2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894770" y="4655241"/>
            <a:ext cx="2184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NIK,  Raport „Zapewnienie</a:t>
            </a:r>
            <a:br>
              <a:rPr lang="pl-PL" dirty="0" smtClean="0"/>
            </a:br>
            <a:r>
              <a:rPr lang="pl-PL" dirty="0" smtClean="0"/>
              <a:t>opiekunom osób niesamodzielnych</a:t>
            </a:r>
            <a:br>
              <a:rPr lang="pl-PL" dirty="0" smtClean="0"/>
            </a:br>
            <a:r>
              <a:rPr lang="pl-PL" dirty="0" smtClean="0"/>
              <a:t>wsparcia </a:t>
            </a:r>
            <a:r>
              <a:rPr lang="pl-PL" dirty="0" err="1" smtClean="0"/>
              <a:t>wytchnieniowego</a:t>
            </a:r>
            <a:r>
              <a:rPr lang="pl-PL" dirty="0" smtClean="0"/>
              <a:t>”,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6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4636" y="198303"/>
            <a:ext cx="1076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PODAŻ</a:t>
            </a:r>
            <a:endParaRPr lang="pl-PL" sz="24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06" y="304181"/>
            <a:ext cx="6637302" cy="638238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894770" y="4655241"/>
            <a:ext cx="2184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NIK,  Raport „Zapewnienie</a:t>
            </a:r>
            <a:br>
              <a:rPr lang="pl-PL" dirty="0" smtClean="0"/>
            </a:br>
            <a:r>
              <a:rPr lang="pl-PL" dirty="0" smtClean="0"/>
              <a:t>opiekunom osób niesamodzielnych</a:t>
            </a:r>
            <a:br>
              <a:rPr lang="pl-PL" dirty="0" smtClean="0"/>
            </a:br>
            <a:r>
              <a:rPr lang="pl-PL" dirty="0" smtClean="0"/>
              <a:t>wsparcia </a:t>
            </a:r>
            <a:r>
              <a:rPr lang="pl-PL" dirty="0" err="1" smtClean="0"/>
              <a:t>wytchnieniowego</a:t>
            </a:r>
            <a:r>
              <a:rPr lang="pl-PL" dirty="0" smtClean="0"/>
              <a:t>”, 2022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9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" y="995203"/>
            <a:ext cx="7386500" cy="4924333"/>
          </a:xfrm>
        </p:spPr>
      </p:pic>
      <p:sp>
        <p:nvSpPr>
          <p:cNvPr id="10" name="pole tekstowe 9"/>
          <p:cNvSpPr txBox="1"/>
          <p:nvPr/>
        </p:nvSpPr>
        <p:spPr>
          <a:xfrm>
            <a:off x="7940843" y="895151"/>
            <a:ext cx="3904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Usługi dla osób potrzebujących wsparcia w codziennym funkcjonowaniu m.in. dla seniorów, osób długotrwale chorujących, </a:t>
            </a:r>
            <a:r>
              <a:rPr lang="pl-PL" sz="3600" b="1" dirty="0" err="1" smtClean="0"/>
              <a:t>OzN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9891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3189" y="374750"/>
            <a:ext cx="3068782" cy="5786293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Osoby wymagające wsparcia - </a:t>
            </a:r>
            <a:r>
              <a:rPr lang="pl-PL" sz="2800" b="0" dirty="0">
                <a:solidFill>
                  <a:schemeClr val="bg1"/>
                </a:solidFill>
              </a:rPr>
              <a:t>nierównowaga pomiędzy liczbą  potrzebujących usług, a liczbą otrzymujących wsparcie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FCEBF24-80F1-2745-B86D-363903AF76D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19048" y="692824"/>
          <a:ext cx="8007926" cy="538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19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831756" y="1188719"/>
            <a:ext cx="4244741" cy="5496026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+mn-lt"/>
              </a:rPr>
              <a:t>Usługi dla osób z niepełnosprawnością</a:t>
            </a:r>
            <a:br>
              <a:rPr lang="pl-PL" sz="3600" b="1" dirty="0" smtClean="0">
                <a:latin typeface="+mn-lt"/>
              </a:rPr>
            </a:br>
            <a:r>
              <a:rPr lang="pl-PL" sz="3600" b="1" dirty="0" smtClean="0">
                <a:latin typeface="+mn-lt"/>
              </a:rPr>
              <a:t>wspierające niezależne życie</a:t>
            </a:r>
            <a:br>
              <a:rPr lang="pl-PL" sz="3600" b="1" dirty="0" smtClean="0">
                <a:latin typeface="+mn-lt"/>
              </a:rPr>
            </a:br>
            <a:r>
              <a:rPr lang="pl-PL" sz="3600" b="1" dirty="0">
                <a:latin typeface="+mn-lt"/>
              </a:rPr>
              <a:t/>
            </a:r>
            <a:br>
              <a:rPr lang="pl-PL" sz="3600" b="1" dirty="0">
                <a:latin typeface="+mn-lt"/>
              </a:rPr>
            </a:br>
            <a:r>
              <a:rPr lang="pl-PL" sz="3600" b="1" dirty="0" smtClean="0">
                <a:latin typeface="+mn-lt"/>
              </a:rPr>
              <a:t>oraz</a:t>
            </a:r>
            <a:r>
              <a:rPr lang="pl-PL" sz="3600" b="1" dirty="0">
                <a:latin typeface="+mn-lt"/>
              </a:rPr>
              <a:t/>
            </a:r>
            <a:br>
              <a:rPr lang="pl-PL" sz="3600" b="1" dirty="0">
                <a:latin typeface="+mn-lt"/>
              </a:rPr>
            </a:br>
            <a:r>
              <a:rPr lang="pl-PL" sz="3600" b="1" dirty="0" smtClean="0">
                <a:latin typeface="+mn-lt"/>
              </a:rPr>
              <a:t>planowana ustawa o asystencji osobistej: założenie zatrudnienia 20 tys. asystentów</a:t>
            </a:r>
            <a:br>
              <a:rPr lang="pl-PL" sz="3600" b="1" dirty="0" smtClean="0">
                <a:latin typeface="+mn-lt"/>
              </a:rPr>
            </a:br>
            <a:r>
              <a:rPr lang="pl-PL" sz="3600" b="1" dirty="0">
                <a:latin typeface="+mn-lt"/>
              </a:rPr>
              <a:t/>
            </a:r>
            <a:br>
              <a:rPr lang="pl-PL" sz="3600" b="1" dirty="0">
                <a:latin typeface="+mn-lt"/>
              </a:rPr>
            </a:br>
            <a:endParaRPr lang="pl-PL" sz="3600" b="1" dirty="0">
              <a:latin typeface="+mn-lt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" y="813017"/>
            <a:ext cx="7488453" cy="5253619"/>
          </a:xfrm>
        </p:spPr>
      </p:pic>
    </p:spTree>
    <p:extLst>
      <p:ext uri="{BB962C8B-B14F-4D97-AF65-F5344CB8AC3E}">
        <p14:creationId xmlns:p14="http://schemas.microsoft.com/office/powerpoint/2010/main" val="13091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41644" y="904773"/>
            <a:ext cx="3685674" cy="3490696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+mn-lt"/>
              </a:rPr>
              <a:t>Usługi dla dzieci, młodzieży i rodzin z różnego rodzaju trudnościami, w tym rozwój rodzicielstwa zastępczego </a:t>
            </a:r>
            <a:endParaRPr lang="pl-PL" sz="3600" b="1" dirty="0"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2" y="1020386"/>
            <a:ext cx="7276700" cy="48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57986" y="1341264"/>
            <a:ext cx="4540027" cy="250320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+mn-lt"/>
              </a:rPr>
              <a:t>Usługi dla osób w kryzysie bezdomności – kluczowe mieszkalnictwo i praca w środowisku</a:t>
            </a:r>
            <a:endParaRPr lang="pl-PL" b="1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6" y="911181"/>
            <a:ext cx="6534639" cy="4900979"/>
          </a:xfrm>
        </p:spPr>
      </p:pic>
    </p:spTree>
    <p:extLst>
      <p:ext uri="{BB962C8B-B14F-4D97-AF65-F5344CB8AC3E}">
        <p14:creationId xmlns:p14="http://schemas.microsoft.com/office/powerpoint/2010/main" val="78921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18258" y="1266456"/>
            <a:ext cx="3425791" cy="2291447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atin typeface="+mn-lt"/>
              </a:rPr>
              <a:t>Usługi dla osób z problemami zdrowia psychicznego</a:t>
            </a:r>
            <a:endParaRPr lang="pl-PL" sz="4000" b="1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8" y="1266456"/>
            <a:ext cx="7165487" cy="4776992"/>
          </a:xfrm>
        </p:spPr>
      </p:pic>
    </p:spTree>
    <p:extLst>
      <p:ext uri="{BB962C8B-B14F-4D97-AF65-F5344CB8AC3E}">
        <p14:creationId xmlns:p14="http://schemas.microsoft.com/office/powerpoint/2010/main" val="349053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+mn-lt"/>
              </a:rPr>
              <a:t>CENTRA USŁUG SPOŁECZNYCH</a:t>
            </a:r>
            <a:endParaRPr lang="pl-PL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1" y="1856711"/>
            <a:ext cx="6728175" cy="4486878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950242" y="1976984"/>
            <a:ext cx="4794986" cy="4246332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dirty="0" smtClean="0"/>
              <a:t>podmioty ekonomii społecznej jako zasób i potencjał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dirty="0" smtClean="0"/>
              <a:t>możliwość realizacji usług na zlecenie CUS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dirty="0" smtClean="0"/>
              <a:t>wsparcie Funduszy Europejskich – tworzenie CUS, rozwijanie istniejących CUS, obowiązek zlecania zadań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dirty="0" smtClean="0"/>
              <a:t>Założenie, że CUS powstaną w 25% gmin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389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MIESZKALNICTWO WSPOMAGANE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Dla różnych grup i o różnych charakterze</a:t>
            </a:r>
          </a:p>
          <a:p>
            <a:r>
              <a:rPr lang="pl-PL" sz="4000" dirty="0" smtClean="0"/>
              <a:t>7 tys. mieszkań wspomaganych do 2030, a do 2035 – 12 tys.</a:t>
            </a:r>
          </a:p>
        </p:txBody>
      </p:sp>
    </p:spTree>
    <p:extLst>
      <p:ext uri="{BB962C8B-B14F-4D97-AF65-F5344CB8AC3E}">
        <p14:creationId xmlns:p14="http://schemas.microsoft.com/office/powerpoint/2010/main" val="421124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ytuł 9"/>
          <p:cNvSpPr>
            <a:spLocks noGrp="1"/>
          </p:cNvSpPr>
          <p:nvPr>
            <p:ph type="ctrTitle"/>
          </p:nvPr>
        </p:nvSpPr>
        <p:spPr>
          <a:xfrm>
            <a:off x="1103445" y="1268761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Usługi społeczne i </a:t>
            </a:r>
            <a:r>
              <a:rPr lang="pl-PL" b="1" dirty="0" err="1"/>
              <a:t>deinstytucjonalizacja</a:t>
            </a:r>
            <a:endParaRPr lang="pl-PL" dirty="0"/>
          </a:p>
        </p:txBody>
      </p:sp>
      <p:sp>
        <p:nvSpPr>
          <p:cNvPr id="11" name="Podtytuł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Nowe możliwości dla przedsiębiorstw społecznych i organizacji pozarządowych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54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Instytucja w rozumieniu DI - cechy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E369CB-D768-44CA-816A-CE68185E5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324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Pobyt/zamieszkiwanie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Wieloosobowy, </a:t>
            </a:r>
            <a:r>
              <a:rPr lang="pl-PL" b="1" dirty="0">
                <a:solidFill>
                  <a:schemeClr val="tx1"/>
                </a:solidFill>
              </a:rPr>
              <a:t>niezależnie od liczby osób, </a:t>
            </a:r>
            <a:endParaRPr lang="pl-PL" b="1" dirty="0" smtClean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Zmienny </a:t>
            </a:r>
            <a:r>
              <a:rPr lang="pl-PL" dirty="0">
                <a:solidFill>
                  <a:schemeClr val="tx1"/>
                </a:solidFill>
              </a:rPr>
              <a:t>personel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Całodobowy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Długoterminowy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38200" y="4533498"/>
            <a:ext cx="10515600" cy="135421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Mieszkańcy są odizolowani od ogółu społeczności lub zmuszeni mieszkać razem;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Mieszkańcy nie mają wystarczającej kontroli nad swoim życiem i nad decyzjami, które ich dotyczą; 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Wymagania organizacyjne mają zazwyczaj pierwszeństwo przed indywidualnymi potrzebami mieszkańców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6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5772"/>
          </a:xfrm>
        </p:spPr>
        <p:txBody>
          <a:bodyPr>
            <a:normAutofit/>
          </a:bodyPr>
          <a:lstStyle/>
          <a:p>
            <a:r>
              <a:rPr lang="pl-PL" dirty="0" smtClean="0"/>
              <a:t>Dziękuję za uwagę.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Anna Bugalska</a:t>
            </a:r>
            <a:br>
              <a:rPr lang="pl-PL" dirty="0" smtClean="0"/>
            </a:br>
            <a:r>
              <a:rPr lang="pl-PL" dirty="0" smtClean="0"/>
              <a:t>Ogólnopolski Związek Rewizyjny Spółdzielni Socjalnych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rId2"/>
              </a:rPr>
              <a:t>a.bugalska@ozrss.pl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694 366 191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750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231808" y="913765"/>
            <a:ext cx="5129464" cy="515015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b="1" dirty="0"/>
              <a:t>Opieka nad dziećmi do lat 3 </a:t>
            </a:r>
            <a:r>
              <a:rPr lang="pl-PL" sz="6600" b="1" dirty="0" smtClean="0"/>
              <a:t/>
            </a:r>
            <a:br>
              <a:rPr lang="pl-PL" sz="6600" b="1" dirty="0" smtClean="0"/>
            </a:br>
            <a:r>
              <a:rPr lang="pl-PL" sz="5300" b="1" dirty="0"/>
              <a:t/>
            </a:r>
            <a:br>
              <a:rPr lang="pl-PL" sz="5300" b="1" dirty="0"/>
            </a:br>
            <a:r>
              <a:rPr lang="pl-PL" b="1" dirty="0"/>
              <a:t>Priorytet dla UE i rządu poparty </a:t>
            </a:r>
            <a:r>
              <a:rPr lang="pl-PL" b="1" dirty="0" smtClean="0"/>
              <a:t>finansami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3" y="1040155"/>
            <a:ext cx="6467375" cy="4897369"/>
          </a:xfrm>
        </p:spPr>
      </p:pic>
    </p:spTree>
    <p:extLst>
      <p:ext uri="{BB962C8B-B14F-4D97-AF65-F5344CB8AC3E}">
        <p14:creationId xmlns:p14="http://schemas.microsoft.com/office/powerpoint/2010/main" val="21353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16062"/>
          </a:xfrm>
        </p:spPr>
        <p:txBody>
          <a:bodyPr>
            <a:normAutofit/>
          </a:bodyPr>
          <a:lstStyle/>
          <a:p>
            <a:pPr algn="ctr"/>
            <a:r>
              <a:rPr lang="pl-PL" sz="5300" b="1" dirty="0"/>
              <a:t>Opieka nad dziećmi do lat </a:t>
            </a:r>
            <a:r>
              <a:rPr lang="pl-PL" sz="5300" b="1" dirty="0" smtClean="0"/>
              <a:t>3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581580"/>
              </p:ext>
            </p:extLst>
          </p:nvPr>
        </p:nvGraphicFramePr>
        <p:xfrm>
          <a:off x="1155833" y="1795112"/>
          <a:ext cx="10515600" cy="506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78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Strategia Rozwoju Usług Społecznych do 2030 z perspektywą do 2035 </a:t>
            </a:r>
            <a:r>
              <a:rPr lang="pl-PL" b="1" dirty="0" smtClean="0"/>
              <a:t>roku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34677"/>
            <a:ext cx="10515600" cy="49233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3200" b="1" dirty="0">
                <a:ea typeface="Times New Roman" panose="02020603050405020304" pitchFamily="18" charset="0"/>
              </a:rPr>
              <a:t>Przygotowanie systemu realizacji usług społecznych </a:t>
            </a:r>
            <a:r>
              <a:rPr lang="pl-PL" sz="3200" dirty="0">
                <a:ea typeface="Times New Roman" panose="02020603050405020304" pitchFamily="18" charset="0"/>
              </a:rPr>
              <a:t>dla osób potrzebujących wsparcia w codziennym funkcjonowaniu, w szczególności z uwagi na </a:t>
            </a:r>
            <a:r>
              <a:rPr lang="pl-PL" sz="3200" b="1" dirty="0">
                <a:ea typeface="Times New Roman" panose="02020603050405020304" pitchFamily="18" charset="0"/>
              </a:rPr>
              <a:t>starszy wiek, niepełnosprawność, problemy z zakresu zdrowia psychicznego, bezdomność</a:t>
            </a:r>
            <a:r>
              <a:rPr lang="pl-PL" sz="3200" dirty="0">
                <a:ea typeface="Times New Roman" panose="02020603050405020304" pitchFamily="18" charset="0"/>
              </a:rPr>
              <a:t> w taki sposób, aby mogły bezpiecznie i niezależnie funkcjonować w swoim miejscu zamieszkania tak długo jak tego chcą, a </a:t>
            </a:r>
            <a:r>
              <a:rPr lang="pl-PL" sz="3200" b="1" dirty="0">
                <a:ea typeface="Times New Roman" panose="02020603050405020304" pitchFamily="18" charset="0"/>
              </a:rPr>
              <a:t>dzieciom i młodzieży pozbawionej opieki rodzicielskiej </a:t>
            </a:r>
            <a:r>
              <a:rPr lang="pl-PL" sz="3200" dirty="0">
                <a:ea typeface="Times New Roman" panose="02020603050405020304" pitchFamily="18" charset="0"/>
              </a:rPr>
              <a:t>zapewnienie opieki w warunkach rodzinnych lub zbliżonych do rodzinnych.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652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Strategia Rozwoju Usług Społecznych do 2030 z perspektywą do 2035 roku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88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>
                <a:ea typeface="Times New Roman" panose="02020603050405020304" pitchFamily="18" charset="0"/>
              </a:rPr>
              <a:t>Niezbędne jest zbudowanie spójnego systemu programowania, koordynowania i monitorowania systemu usług społecznych, którego rozwój powinien być </a:t>
            </a:r>
            <a:r>
              <a:rPr lang="pl-PL" sz="3200" b="1" dirty="0">
                <a:ea typeface="Times New Roman" panose="02020603050405020304" pitchFamily="18" charset="0"/>
              </a:rPr>
              <a:t>oparty o partnerstwo publiczno-społeczne i udział partnerów sektora ekonomii społecznej we współkreowaniu, realizacji i monitorowaniu działań</a:t>
            </a:r>
            <a:r>
              <a:rPr lang="pl-PL" sz="3200" b="1" dirty="0" smtClean="0"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3200" b="1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200" dirty="0"/>
              <a:t>Liczba przedsiębiorstw </a:t>
            </a:r>
            <a:r>
              <a:rPr lang="pl-PL" sz="3200" dirty="0" smtClean="0"/>
              <a:t>społecznych: </a:t>
            </a:r>
            <a:r>
              <a:rPr lang="pl-PL" sz="3200" dirty="0"/>
              <a:t>5 tys. w 2030, 8,3 tys. w 2035</a:t>
            </a:r>
          </a:p>
          <a:p>
            <a:pPr marL="0" indent="0">
              <a:buNone/>
            </a:pPr>
            <a:endParaRPr lang="pl-PL" sz="32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0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91513" y="837398"/>
            <a:ext cx="8989195" cy="586178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6400" b="1" dirty="0" smtClean="0"/>
              <a:t>Ok. 2 mld euro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6400" dirty="0" smtClean="0"/>
              <a:t>z Funduszy Europejskich w regionach na rozwój usług społecznych i </a:t>
            </a:r>
            <a:r>
              <a:rPr lang="pl-PL" sz="6400" dirty="0" err="1" smtClean="0"/>
              <a:t>deinstytucjonalizacji</a:t>
            </a:r>
            <a:endParaRPr lang="pl-PL" sz="6400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pl-PL" sz="6400" dirty="0"/>
          </a:p>
          <a:p>
            <a:pPr algn="ctr"/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8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Fundusze Europejskie 2021-2027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dirty="0" smtClean="0"/>
              <a:t>6 kluczowych grup odbiorców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dirty="0" smtClean="0"/>
              <a:t>Różnorodne usługi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dirty="0" smtClean="0"/>
              <a:t>ALE…</a:t>
            </a:r>
            <a:endParaRPr lang="pl-PL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pl-PL" dirty="0" smtClean="0"/>
              <a:t>Zróżnicowanie grup docelowych, zakresu wsparcia, środków finansowych, wskaźników </a:t>
            </a:r>
            <a:r>
              <a:rPr lang="pl-PL" b="1" dirty="0" smtClean="0"/>
              <a:t>w zależności od regionu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694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4522" y="171508"/>
            <a:ext cx="3502795" cy="3938478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+mn-lt"/>
              </a:rPr>
              <a:t>Wsparcie dla rodzin i opiekunów</a:t>
            </a:r>
            <a:br>
              <a:rPr lang="pl-PL" sz="3600" b="1" dirty="0" smtClean="0">
                <a:latin typeface="+mn-lt"/>
              </a:rPr>
            </a:br>
            <a:r>
              <a:rPr lang="pl-PL" sz="3600" b="1" dirty="0" smtClean="0">
                <a:latin typeface="+mn-lt"/>
              </a:rPr>
              <a:t>(w tym wsparcie </a:t>
            </a:r>
            <a:r>
              <a:rPr lang="pl-PL" sz="3600" b="1" dirty="0" err="1" smtClean="0">
                <a:latin typeface="+mn-lt"/>
              </a:rPr>
              <a:t>wytchnieniowe</a:t>
            </a:r>
            <a:r>
              <a:rPr lang="pl-PL" sz="3600" b="1" dirty="0" smtClean="0">
                <a:latin typeface="+mn-lt"/>
              </a:rPr>
              <a:t>)</a:t>
            </a:r>
            <a:endParaRPr lang="pl-PL" sz="3600" b="1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" y="1008906"/>
            <a:ext cx="7463326" cy="4975551"/>
          </a:xfrm>
        </p:spPr>
      </p:pic>
    </p:spTree>
    <p:extLst>
      <p:ext uri="{BB962C8B-B14F-4D97-AF65-F5344CB8AC3E}">
        <p14:creationId xmlns:p14="http://schemas.microsoft.com/office/powerpoint/2010/main" val="18729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FORUM</Template>
  <TotalTime>336</TotalTime>
  <Words>528</Words>
  <Application>Microsoft Office PowerPoint</Application>
  <PresentationFormat>Panoramiczny</PresentationFormat>
  <Paragraphs>65</Paragraphs>
  <Slides>21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Usługi społeczne i deinstytucjonalizacja</vt:lpstr>
      <vt:lpstr>Opieka nad dziećmi do lat 3   Priorytet dla UE i rządu poparty finansami</vt:lpstr>
      <vt:lpstr>Opieka nad dziećmi do lat 3</vt:lpstr>
      <vt:lpstr>Strategia Rozwoju Usług Społecznych do 2030 z perspektywą do 2035 roku</vt:lpstr>
      <vt:lpstr>Strategia Rozwoju Usług Społecznych do 2030 z perspektywą do 2035 roku</vt:lpstr>
      <vt:lpstr>Prezentacja programu PowerPoint</vt:lpstr>
      <vt:lpstr>Fundusze Europejskie 2021-2027</vt:lpstr>
      <vt:lpstr>Wsparcie dla rodzin i opiekunów (w tym wsparcie wytchnieniowe)</vt:lpstr>
      <vt:lpstr>Prezentacja programu PowerPoint</vt:lpstr>
      <vt:lpstr>Prezentacja programu PowerPoint</vt:lpstr>
      <vt:lpstr>Prezentacja programu PowerPoint</vt:lpstr>
      <vt:lpstr>Osoby wymagające wsparcia - nierównowaga pomiędzy liczbą  potrzebujących usług, a liczbą otrzymujących wsparcie</vt:lpstr>
      <vt:lpstr>Usługi dla osób z niepełnosprawnością wspierające niezależne życie  oraz planowana ustawa o asystencji osobistej: założenie zatrudnienia 20 tys. asystentów  </vt:lpstr>
      <vt:lpstr>Usługi dla dzieci, młodzieży i rodzin z różnego rodzaju trudnościami, w tym rozwój rodzicielstwa zastępczego </vt:lpstr>
      <vt:lpstr>Usługi dla osób w kryzysie bezdomności – kluczowe mieszkalnictwo i praca w środowisku</vt:lpstr>
      <vt:lpstr>Usługi dla osób z problemami zdrowia psychicznego</vt:lpstr>
      <vt:lpstr>CENTRA USŁUG SPOŁECZNYCH</vt:lpstr>
      <vt:lpstr>MIESZKALNICTWO WSPOMAGANE</vt:lpstr>
      <vt:lpstr>Instytucja w rozumieniu DI - cechy</vt:lpstr>
      <vt:lpstr>Dziękuję za uwagę.  Anna Bugalska Ogólnopolski Związek Rewizyjny Spółdzielni Socjalnych  a.bugalska@ozrss.pl 694 366 191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Bugalska</dc:creator>
  <cp:lastModifiedBy>Anna Bugalska</cp:lastModifiedBy>
  <cp:revision>28</cp:revision>
  <dcterms:created xsi:type="dcterms:W3CDTF">2022-09-21T12:43:07Z</dcterms:created>
  <dcterms:modified xsi:type="dcterms:W3CDTF">2022-09-30T07:53:07Z</dcterms:modified>
</cp:coreProperties>
</file>