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4" r:id="rId4"/>
  </p:sldMasterIdLst>
  <p:notesMasterIdLst>
    <p:notesMasterId r:id="rId16"/>
  </p:notesMasterIdLst>
  <p:sldIdLst>
    <p:sldId id="256" r:id="rId5"/>
    <p:sldId id="260" r:id="rId6"/>
    <p:sldId id="267" r:id="rId7"/>
    <p:sldId id="268" r:id="rId8"/>
    <p:sldId id="270" r:id="rId9"/>
    <p:sldId id="262" r:id="rId10"/>
    <p:sldId id="266" r:id="rId11"/>
    <p:sldId id="263" r:id="rId12"/>
    <p:sldId id="265" r:id="rId13"/>
    <p:sldId id="264" r:id="rId14"/>
    <p:sldId id="25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601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ś-Wójcicka Karolina" initials="GK" lastIdx="0" clrIdx="0">
    <p:extLst>
      <p:ext uri="{19B8F6BF-5375-455C-9EA6-DF929625EA0E}">
        <p15:presenceInfo xmlns:p15="http://schemas.microsoft.com/office/powerpoint/2012/main" userId="S-1-5-21-3419930908-1354286565-637230989-22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D0A"/>
    <a:srgbClr val="99A4C8"/>
    <a:srgbClr val="2C2276"/>
    <a:srgbClr val="001377"/>
    <a:srgbClr val="163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3" autoAdjust="0"/>
  </p:normalViewPr>
  <p:slideViewPr>
    <p:cSldViewPr>
      <p:cViewPr varScale="1">
        <p:scale>
          <a:sx n="69" d="100"/>
          <a:sy n="69" d="100"/>
        </p:scale>
        <p:origin x="1032" y="44"/>
      </p:cViewPr>
      <p:guideLst>
        <p:guide orient="horz" pos="2160"/>
        <p:guide pos="5601"/>
        <p:guide pos="159"/>
        <p:guide orient="horz" pos="119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9-471F-B834-15F063171AEB}"/>
              </c:ext>
            </c:extLst>
          </c:dPt>
          <c:dPt>
            <c:idx val="1"/>
            <c:invertIfNegative val="0"/>
            <c:bubble3D val="0"/>
            <c:spPr>
              <a:solidFill>
                <a:srgbClr val="001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8B9-471F-B834-15F063171AEB}"/>
              </c:ext>
            </c:extLst>
          </c:dPt>
          <c:dPt>
            <c:idx val="2"/>
            <c:invertIfNegative val="0"/>
            <c:bubble3D val="0"/>
            <c:spPr>
              <a:solidFill>
                <a:srgbClr val="001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B9-471F-B834-15F063171AEB}"/>
              </c:ext>
            </c:extLst>
          </c:dPt>
          <c:dLbls>
            <c:numFmt formatCode="#,##0.0&quot; tys.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Arkusz1!$B$1:$D$1</c:f>
              <c:strCach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strCache>
            </c:strRef>
          </c:cat>
          <c:val>
            <c:numRef>
              <c:f>Arkusz1!$B$2:$D$2</c:f>
              <c:numCache>
                <c:formatCode>0.0</c:formatCode>
                <c:ptCount val="3"/>
                <c:pt idx="0">
                  <c:v>0.88</c:v>
                </c:pt>
                <c:pt idx="1">
                  <c:v>0.92400000000000004</c:v>
                </c:pt>
                <c:pt idx="2">
                  <c:v>0.86599999999999999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9-471F-B834-15F063171A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27"/>
        <c:axId val="451420672"/>
        <c:axId val="450786224"/>
      </c:barChart>
      <c:catAx>
        <c:axId val="4514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786224"/>
        <c:crosses val="autoZero"/>
        <c:auto val="1"/>
        <c:lblAlgn val="ctr"/>
        <c:lblOffset val="100"/>
        <c:noMultiLvlLbl val="0"/>
      </c:catAx>
      <c:valAx>
        <c:axId val="450786224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142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wzrost</c:v>
                </c:pt>
              </c:strCache>
            </c:strRef>
          </c:tx>
          <c:spPr>
            <a:solidFill>
              <a:srgbClr val="2C2276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Prognoza</c:v>
                </c:pt>
                <c:pt idx="1">
                  <c:v>Faktyczna zmiana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0.17351935715054637</c:v>
                </c:pt>
                <c:pt idx="1">
                  <c:v>0.30344827586206896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E-463C-9803-36A3369F47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bez zmian</c:v>
                </c:pt>
              </c:strCache>
            </c:strRef>
          </c:tx>
          <c:spPr>
            <a:solidFill>
              <a:srgbClr val="99A4C8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Prognoza</c:v>
                </c:pt>
                <c:pt idx="1">
                  <c:v>Faktyczna zmiana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0.6440261093737939</c:v>
                </c:pt>
                <c:pt idx="1">
                  <c:v>0.26379310344827589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E-463C-9803-36A3369F474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spadek</c:v>
                </c:pt>
              </c:strCache>
            </c:strRef>
          </c:tx>
          <c:spPr>
            <a:solidFill>
              <a:srgbClr val="C5DD0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Prognoza</c:v>
                </c:pt>
                <c:pt idx="1">
                  <c:v>Faktyczna zmiana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0.1824545334756596</c:v>
                </c:pt>
                <c:pt idx="1">
                  <c:v>0.43275862068965515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E-463C-9803-36A3369F47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100"/>
        <c:axId val="521530224"/>
        <c:axId val="450787472"/>
      </c:barChart>
      <c:catAx>
        <c:axId val="521530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0787472"/>
        <c:crosses val="autoZero"/>
        <c:auto val="1"/>
        <c:lblAlgn val="ctr"/>
        <c:lblOffset val="100"/>
        <c:noMultiLvlLbl val="0"/>
      </c:catAx>
      <c:valAx>
        <c:axId val="4507874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15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8066476284676584"/>
          <c:y val="0.12530515276203083"/>
          <c:w val="0.4317951656263474"/>
          <c:h val="0.7909219260280426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Prognozowały zakończenie działalności</c:v>
                </c:pt>
              </c:strCache>
            </c:strRef>
          </c:tx>
          <c:dPt>
            <c:idx val="0"/>
            <c:bubble3D val="0"/>
            <c:spPr>
              <a:solidFill>
                <a:srgbClr val="2C22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8-4751-BAFD-0840F54EA2C1}"/>
              </c:ext>
            </c:extLst>
          </c:dPt>
          <c:dPt>
            <c:idx val="1"/>
            <c:bubble3D val="0"/>
            <c:spPr>
              <a:solidFill>
                <a:srgbClr val="99A4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88-4751-BAFD-0840F54EA2C1}"/>
              </c:ext>
            </c:extLst>
          </c:dPt>
          <c:dPt>
            <c:idx val="2"/>
            <c:bubble3D val="0"/>
            <c:spPr>
              <a:solidFill>
                <a:srgbClr val="C5DD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8-4751-BAFD-0840F54EA2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wzrost zatrudnienia</c:v>
                </c:pt>
                <c:pt idx="1">
                  <c:v>brak zatrudnienia </c:v>
                </c:pt>
                <c:pt idx="2">
                  <c:v>spadek zatrudnienia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8-4751-BAFD-0840F54EA2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Prognozowały </a:t>
            </a:r>
            <a:r>
              <a:rPr lang="pl-PL"/>
              <a:t>spadek zatrudnienia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8066476284676584"/>
          <c:y val="0.12530515276203083"/>
          <c:w val="0.4317951656263474"/>
          <c:h val="0.7909219260280426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Prognozowały zakończenie działalności</c:v>
                </c:pt>
              </c:strCache>
            </c:strRef>
          </c:tx>
          <c:dPt>
            <c:idx val="0"/>
            <c:bubble3D val="0"/>
            <c:spPr>
              <a:solidFill>
                <a:srgbClr val="2C22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6-4D3D-83FE-4878B1F8A119}"/>
              </c:ext>
            </c:extLst>
          </c:dPt>
          <c:dPt>
            <c:idx val="1"/>
            <c:bubble3D val="0"/>
            <c:spPr>
              <a:solidFill>
                <a:srgbClr val="99A4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6-4D3D-83FE-4878B1F8A119}"/>
              </c:ext>
            </c:extLst>
          </c:dPt>
          <c:dPt>
            <c:idx val="2"/>
            <c:bubble3D val="0"/>
            <c:spPr>
              <a:solidFill>
                <a:srgbClr val="C5DD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6-4D3D-83FE-4878B1F8A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wzrost zatrudnienia</c:v>
                </c:pt>
                <c:pt idx="1">
                  <c:v>bez zmian</c:v>
                </c:pt>
                <c:pt idx="2">
                  <c:v>spadek zatrudnienia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C6-4D3D-83FE-4878B1F8A1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04050155252094"/>
          <c:y val="0.10667396048711275"/>
          <c:w val="0.58996246748098058"/>
          <c:h val="0.87874911132388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Spółdzielnie socjalne</c:v>
                </c:pt>
              </c:strCache>
            </c:strRef>
          </c:tx>
          <c:spPr>
            <a:solidFill>
              <a:srgbClr val="99A4C8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1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C9-4F9A-81D6-275250282292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DC9-4F9A-81D6-275250282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OGÓŁEM, w tym:</c:v>
                </c:pt>
                <c:pt idx="1">
                  <c:v>     organizacje pożytku publicznego</c:v>
                </c:pt>
                <c:pt idx="2">
                  <c:v>     przedsiębiorstwa społeczne</c:v>
                </c:pt>
                <c:pt idx="3">
                  <c:v>organizacje non-profit</c:v>
                </c:pt>
                <c:pt idx="4">
                  <c:v>spółdzienie socjalne </c:v>
                </c:pt>
                <c:pt idx="5">
                  <c:v>spółdzielnie pracy</c:v>
                </c:pt>
                <c:pt idx="6">
                  <c:v>spółdzielnie inwalidów i niewidomych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29.6</c:v>
                </c:pt>
                <c:pt idx="1">
                  <c:v>37.1</c:v>
                </c:pt>
                <c:pt idx="2">
                  <c:v>36.9</c:v>
                </c:pt>
                <c:pt idx="3">
                  <c:v>29.8</c:v>
                </c:pt>
                <c:pt idx="4">
                  <c:v>20.9</c:v>
                </c:pt>
                <c:pt idx="5">
                  <c:v>8</c:v>
                </c:pt>
                <c:pt idx="6">
                  <c:v>11.926605500000001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9-4F9A-81D6-275250282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axId val="451417872"/>
        <c:axId val="232255440"/>
      </c:barChart>
      <c:catAx>
        <c:axId val="451417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255440"/>
        <c:crosses val="autoZero"/>
        <c:auto val="1"/>
        <c:lblAlgn val="ctr"/>
        <c:lblOffset val="100"/>
        <c:noMultiLvlLbl val="0"/>
      </c:catAx>
      <c:valAx>
        <c:axId val="232255440"/>
        <c:scaling>
          <c:orientation val="minMax"/>
        </c:scaling>
        <c:delete val="0"/>
        <c:axPos val="t"/>
        <c:numFmt formatCode="0.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14178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13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4E-446F-9F5F-DA8775FB3F90}"/>
              </c:ext>
            </c:extLst>
          </c:dPt>
          <c:dPt>
            <c:idx val="1"/>
            <c:bubble3D val="0"/>
            <c:spPr>
              <a:solidFill>
                <a:srgbClr val="C5DD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B4E-446F-9F5F-DA8775FB3F90}"/>
              </c:ext>
            </c:extLst>
          </c:dPt>
          <c:dPt>
            <c:idx val="2"/>
            <c:bubble3D val="0"/>
            <c:spPr>
              <a:solidFill>
                <a:srgbClr val="99A4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F4-4CF4-96C9-72657B2318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spółdzielnie socjalne</c:v>
                </c:pt>
                <c:pt idx="1">
                  <c:v>spółdzielnie pracy</c:v>
                </c:pt>
                <c:pt idx="2">
                  <c:v>spółdzielnie inwalidów i niewidomych</c:v>
                </c:pt>
              </c:strCache>
            </c:strRef>
          </c:cat>
          <c:val>
            <c:numRef>
              <c:f>Arkusz1!$B$2:$B$4</c:f>
              <c:numCache>
                <c:formatCode>#,##0</c:formatCode>
                <c:ptCount val="3"/>
                <c:pt idx="0">
                  <c:v>176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E-446F-9F5F-DA8775FB3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1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zapewnienie wyżywienia</c:v>
                </c:pt>
                <c:pt idx="1">
                  <c:v>dary rzeczowe </c:v>
                </c:pt>
                <c:pt idx="2">
                  <c:v>zapewnienie miejsc noclegowych</c:v>
                </c:pt>
                <c:pt idx="3">
                  <c:v>transport</c:v>
                </c:pt>
                <c:pt idx="4">
                  <c:v>wolontariat pracowniczy</c:v>
                </c:pt>
                <c:pt idx="5">
                  <c:v>usługi terapeutyczne i psychologiczne</c:v>
                </c:pt>
                <c:pt idx="6">
                  <c:v>Integracja zawodowa, pośrednictwo w znalezieniu pracy</c:v>
                </c:pt>
                <c:pt idx="7">
                  <c:v>opieka nad dziećmi</c:v>
                </c:pt>
                <c:pt idx="8">
                  <c:v>zapewnienie miejsca pracy w spółdzielni</c:v>
                </c:pt>
                <c:pt idx="9">
                  <c:v>środki finansowe </c:v>
                </c:pt>
              </c:strCache>
            </c:strRef>
          </c:cat>
          <c:val>
            <c:numRef>
              <c:f>Arkusz1!$B$2:$B$11</c:f>
              <c:numCache>
                <c:formatCode>[$-10409]0.0;\(0.0\)</c:formatCode>
                <c:ptCount val="10"/>
                <c:pt idx="0">
                  <c:v>54.5</c:v>
                </c:pt>
                <c:pt idx="1">
                  <c:v>36.9</c:v>
                </c:pt>
                <c:pt idx="2">
                  <c:v>19.899999999999999</c:v>
                </c:pt>
                <c:pt idx="3">
                  <c:v>18.2</c:v>
                </c:pt>
                <c:pt idx="4">
                  <c:v>15.9</c:v>
                </c:pt>
                <c:pt idx="5">
                  <c:v>15.3</c:v>
                </c:pt>
                <c:pt idx="6">
                  <c:v>14.8</c:v>
                </c:pt>
                <c:pt idx="7">
                  <c:v>11.4</c:v>
                </c:pt>
                <c:pt idx="8">
                  <c:v>7.4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9-4FC4-BF16-BB5EA3A992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4"/>
        <c:axId val="407817488"/>
        <c:axId val="452638016"/>
      </c:barChart>
      <c:catAx>
        <c:axId val="40781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52638016"/>
        <c:crosses val="autoZero"/>
        <c:auto val="1"/>
        <c:lblAlgn val="ctr"/>
        <c:lblOffset val="100"/>
        <c:noMultiLvlLbl val="0"/>
      </c:catAx>
      <c:valAx>
        <c:axId val="452638016"/>
        <c:scaling>
          <c:orientation val="minMax"/>
        </c:scaling>
        <c:delete val="0"/>
        <c:axPos val="t"/>
        <c:numFmt formatCode="#,##0.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7817488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1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środki własne spółdzielni </c:v>
                </c:pt>
                <c:pt idx="1">
                  <c:v>administracja rządowa </c:v>
                </c:pt>
                <c:pt idx="2">
                  <c:v>administracja samorządowa </c:v>
                </c:pt>
              </c:strCache>
            </c:strRef>
          </c:cat>
          <c:val>
            <c:numRef>
              <c:f>Arkusz1!$B$2:$B$4</c:f>
              <c:numCache>
                <c:formatCode>[$-10409]0.0;\(0.0\)</c:formatCode>
                <c:ptCount val="3"/>
                <c:pt idx="0">
                  <c:v>71</c:v>
                </c:pt>
                <c:pt idx="1">
                  <c:v>5.7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D-41D7-AF5D-665A39F21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2"/>
        <c:axId val="419335232"/>
        <c:axId val="284125424"/>
      </c:barChart>
      <c:catAx>
        <c:axId val="41933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84125424"/>
        <c:crosses val="autoZero"/>
        <c:auto val="1"/>
        <c:lblAlgn val="ctr"/>
        <c:lblOffset val="100"/>
        <c:noMultiLvlLbl val="0"/>
      </c:catAx>
      <c:valAx>
        <c:axId val="284125424"/>
        <c:scaling>
          <c:orientation val="minMax"/>
        </c:scaling>
        <c:delete val="0"/>
        <c:axPos val="t"/>
        <c:numFmt formatCode="#,##0.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9335232"/>
        <c:crosses val="autoZero"/>
        <c:crossBetween val="between"/>
        <c:majorUnit val="8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1D419-E03D-49E8-A3AD-599594779E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8E4759-12A5-4B08-8078-988AFBC1AA42}">
      <dgm:prSet phldrT="[Tekst]"/>
      <dgm:spPr>
        <a:solidFill>
          <a:srgbClr val="C5DD0A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W okresie od marca do sierpnia 2020 r. </a:t>
          </a:r>
          <a:endParaRPr lang="pl-PL" dirty="0">
            <a:solidFill>
              <a:schemeClr val="tx1"/>
            </a:solidFill>
          </a:endParaRPr>
        </a:p>
      </dgm:t>
    </dgm:pt>
    <dgm:pt modelId="{1ABB241A-0D58-41B9-9B75-D3CFBF8C4DD6}" type="parTrans" cxnId="{F7EB31B2-8FED-4876-8DF0-9133BCF86B64}">
      <dgm:prSet/>
      <dgm:spPr/>
      <dgm:t>
        <a:bodyPr/>
        <a:lstStyle/>
        <a:p>
          <a:endParaRPr lang="pl-PL"/>
        </a:p>
      </dgm:t>
    </dgm:pt>
    <dgm:pt modelId="{645D0C10-2895-40C9-8C24-FE5C471FC516}" type="sibTrans" cxnId="{F7EB31B2-8FED-4876-8DF0-9133BCF86B64}">
      <dgm:prSet/>
      <dgm:spPr/>
      <dgm:t>
        <a:bodyPr/>
        <a:lstStyle/>
        <a:p>
          <a:endParaRPr lang="pl-PL"/>
        </a:p>
      </dgm:t>
    </dgm:pt>
    <dgm:pt modelId="{C833E692-B2AD-42E0-81D0-F1CC3F15062B}">
      <dgm:prSet/>
      <dgm:spPr/>
      <dgm:t>
        <a:bodyPr/>
        <a:lstStyle/>
        <a:p>
          <a:r>
            <a:rPr lang="pl-PL" dirty="0"/>
            <a:t>7,9% spółdzielni zmniejszyło zatrudnienie ze względu skutki COVID-19 </a:t>
          </a:r>
        </a:p>
      </dgm:t>
    </dgm:pt>
    <dgm:pt modelId="{A0C62BAB-80BF-436E-BAE3-FC115B621A67}" type="parTrans" cxnId="{BA43827A-77DC-4AD5-88FA-0BF4D98868F5}">
      <dgm:prSet/>
      <dgm:spPr/>
      <dgm:t>
        <a:bodyPr/>
        <a:lstStyle/>
        <a:p>
          <a:endParaRPr lang="pl-PL"/>
        </a:p>
      </dgm:t>
    </dgm:pt>
    <dgm:pt modelId="{2AD89E56-E0F2-4411-A750-D6436F093C09}" type="sibTrans" cxnId="{BA43827A-77DC-4AD5-88FA-0BF4D98868F5}">
      <dgm:prSet/>
      <dgm:spPr/>
      <dgm:t>
        <a:bodyPr/>
        <a:lstStyle/>
        <a:p>
          <a:endParaRPr lang="pl-PL"/>
        </a:p>
      </dgm:t>
    </dgm:pt>
    <dgm:pt modelId="{F92B3916-AE30-4451-BBDC-3DAEA6336E49}">
      <dgm:prSet/>
      <dgm:spPr/>
      <dgm:t>
        <a:bodyPr/>
        <a:lstStyle/>
        <a:p>
          <a:r>
            <a:rPr lang="pl-PL" dirty="0"/>
            <a:t>17% spółdzielni socjalnych przewidywało zmniejszenie zatrudniania, w tym połowa ze względu na pandemię COVID-19 </a:t>
          </a:r>
        </a:p>
      </dgm:t>
    </dgm:pt>
    <dgm:pt modelId="{1CC744B7-651C-4DF5-A71B-5B64CA46E300}" type="parTrans" cxnId="{0F328C05-B854-454B-B13F-76F04CC30606}">
      <dgm:prSet/>
      <dgm:spPr/>
      <dgm:t>
        <a:bodyPr/>
        <a:lstStyle/>
        <a:p>
          <a:endParaRPr lang="pl-PL"/>
        </a:p>
      </dgm:t>
    </dgm:pt>
    <dgm:pt modelId="{C47CC4F2-E472-4C13-8A51-7F32879F4153}" type="sibTrans" cxnId="{0F328C05-B854-454B-B13F-76F04CC30606}">
      <dgm:prSet/>
      <dgm:spPr/>
      <dgm:t>
        <a:bodyPr/>
        <a:lstStyle/>
        <a:p>
          <a:endParaRPr lang="pl-PL"/>
        </a:p>
      </dgm:t>
    </dgm:pt>
    <dgm:pt modelId="{AA5DAC00-1C00-4FD0-A69E-A3D71CEA594A}">
      <dgm:prSet/>
      <dgm:spPr/>
      <dgm:t>
        <a:bodyPr/>
        <a:lstStyle/>
        <a:p>
          <a:r>
            <a:rPr lang="pl-PL" dirty="0"/>
            <a:t>13% spółdzielni socjalnych rozważało zakończenie działalność, z czego połowa ze względu na pandemię COVID-19</a:t>
          </a:r>
        </a:p>
      </dgm:t>
    </dgm:pt>
    <dgm:pt modelId="{DC6E75BC-A605-4150-AF4A-CA87FB249D28}" type="parTrans" cxnId="{BD4129B1-C67C-47F3-8C9A-9F543BE24902}">
      <dgm:prSet/>
      <dgm:spPr/>
      <dgm:t>
        <a:bodyPr/>
        <a:lstStyle/>
        <a:p>
          <a:endParaRPr lang="pl-PL"/>
        </a:p>
      </dgm:t>
    </dgm:pt>
    <dgm:pt modelId="{AC864FC2-B7CD-4E49-B2DA-458940ECDE90}" type="sibTrans" cxnId="{BD4129B1-C67C-47F3-8C9A-9F543BE24902}">
      <dgm:prSet/>
      <dgm:spPr/>
      <dgm:t>
        <a:bodyPr/>
        <a:lstStyle/>
        <a:p>
          <a:endParaRPr lang="pl-PL"/>
        </a:p>
      </dgm:t>
    </dgm:pt>
    <dgm:pt modelId="{9AAA4C4E-7F04-4720-B479-6BE6B3908C3D}">
      <dgm:prSet/>
      <dgm:spPr/>
      <dgm:t>
        <a:bodyPr/>
        <a:lstStyle/>
        <a:p>
          <a:r>
            <a:rPr lang="pl-PL" dirty="0"/>
            <a:t>dotyczyło to 0,2 tys. pracowników, co stanowiło 3% w stosunku do zatrudnionych na koniec 2019 r.</a:t>
          </a:r>
        </a:p>
      </dgm:t>
    </dgm:pt>
    <dgm:pt modelId="{643087EB-ADB8-44CC-BBCA-01C87B16D309}" type="parTrans" cxnId="{3CC49645-36C0-4E51-AF4D-D79CAD53E4F5}">
      <dgm:prSet/>
      <dgm:spPr/>
      <dgm:t>
        <a:bodyPr/>
        <a:lstStyle/>
        <a:p>
          <a:endParaRPr lang="pl-PL"/>
        </a:p>
      </dgm:t>
    </dgm:pt>
    <dgm:pt modelId="{92839035-CADF-4FC2-AEE6-CAE7A327B70F}" type="sibTrans" cxnId="{3CC49645-36C0-4E51-AF4D-D79CAD53E4F5}">
      <dgm:prSet/>
      <dgm:spPr/>
      <dgm:t>
        <a:bodyPr/>
        <a:lstStyle/>
        <a:p>
          <a:endParaRPr lang="pl-PL"/>
        </a:p>
      </dgm:t>
    </dgm:pt>
    <dgm:pt modelId="{EA3CC773-7B7C-4332-A3CA-750882874B84}" type="pres">
      <dgm:prSet presAssocID="{CAB1D419-E03D-49E8-A3AD-599594779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9A0339E-99F7-4439-9C5C-7FB199122AE1}" type="pres">
      <dgm:prSet presAssocID="{978E4759-12A5-4B08-8078-988AFBC1AA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0E5CAB-9442-4CBB-A0F9-4062494E0E0A}" type="pres">
      <dgm:prSet presAssocID="{978E4759-12A5-4B08-8078-988AFBC1AA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F089D6-E44B-45B0-980E-0A77BA9901C4}" type="presOf" srcId="{AA5DAC00-1C00-4FD0-A69E-A3D71CEA594A}" destId="{D00E5CAB-9442-4CBB-A0F9-4062494E0E0A}" srcOrd="0" destOrd="3" presId="urn:microsoft.com/office/officeart/2005/8/layout/vList2"/>
    <dgm:cxn modelId="{A64C6ABF-558D-4F11-AC90-D2922E979C08}" type="presOf" srcId="{9AAA4C4E-7F04-4720-B479-6BE6B3908C3D}" destId="{D00E5CAB-9442-4CBB-A0F9-4062494E0E0A}" srcOrd="0" destOrd="1" presId="urn:microsoft.com/office/officeart/2005/8/layout/vList2"/>
    <dgm:cxn modelId="{BD4129B1-C67C-47F3-8C9A-9F543BE24902}" srcId="{978E4759-12A5-4B08-8078-988AFBC1AA42}" destId="{AA5DAC00-1C00-4FD0-A69E-A3D71CEA594A}" srcOrd="3" destOrd="0" parTransId="{DC6E75BC-A605-4150-AF4A-CA87FB249D28}" sibTransId="{AC864FC2-B7CD-4E49-B2DA-458940ECDE90}"/>
    <dgm:cxn modelId="{0F328C05-B854-454B-B13F-76F04CC30606}" srcId="{978E4759-12A5-4B08-8078-988AFBC1AA42}" destId="{F92B3916-AE30-4451-BBDC-3DAEA6336E49}" srcOrd="2" destOrd="0" parTransId="{1CC744B7-651C-4DF5-A71B-5B64CA46E300}" sibTransId="{C47CC4F2-E472-4C13-8A51-7F32879F4153}"/>
    <dgm:cxn modelId="{68531B38-84CE-405B-B2C5-A63D5F147DEB}" type="presOf" srcId="{978E4759-12A5-4B08-8078-988AFBC1AA42}" destId="{09A0339E-99F7-4439-9C5C-7FB199122AE1}" srcOrd="0" destOrd="0" presId="urn:microsoft.com/office/officeart/2005/8/layout/vList2"/>
    <dgm:cxn modelId="{7249F787-1ECF-4486-80F0-C8919810EEB4}" type="presOf" srcId="{CAB1D419-E03D-49E8-A3AD-599594779E08}" destId="{EA3CC773-7B7C-4332-A3CA-750882874B84}" srcOrd="0" destOrd="0" presId="urn:microsoft.com/office/officeart/2005/8/layout/vList2"/>
    <dgm:cxn modelId="{F7EB31B2-8FED-4876-8DF0-9133BCF86B64}" srcId="{CAB1D419-E03D-49E8-A3AD-599594779E08}" destId="{978E4759-12A5-4B08-8078-988AFBC1AA42}" srcOrd="0" destOrd="0" parTransId="{1ABB241A-0D58-41B9-9B75-D3CFBF8C4DD6}" sibTransId="{645D0C10-2895-40C9-8C24-FE5C471FC516}"/>
    <dgm:cxn modelId="{64A84B1B-B0CD-4352-9672-27CDB4B487AF}" type="presOf" srcId="{F92B3916-AE30-4451-BBDC-3DAEA6336E49}" destId="{D00E5CAB-9442-4CBB-A0F9-4062494E0E0A}" srcOrd="0" destOrd="2" presId="urn:microsoft.com/office/officeart/2005/8/layout/vList2"/>
    <dgm:cxn modelId="{46B89D00-9840-4E9C-A803-4C84E000DB97}" type="presOf" srcId="{C833E692-B2AD-42E0-81D0-F1CC3F15062B}" destId="{D00E5CAB-9442-4CBB-A0F9-4062494E0E0A}" srcOrd="0" destOrd="0" presId="urn:microsoft.com/office/officeart/2005/8/layout/vList2"/>
    <dgm:cxn modelId="{BA43827A-77DC-4AD5-88FA-0BF4D98868F5}" srcId="{978E4759-12A5-4B08-8078-988AFBC1AA42}" destId="{C833E692-B2AD-42E0-81D0-F1CC3F15062B}" srcOrd="0" destOrd="0" parTransId="{A0C62BAB-80BF-436E-BAE3-FC115B621A67}" sibTransId="{2AD89E56-E0F2-4411-A750-D6436F093C09}"/>
    <dgm:cxn modelId="{3CC49645-36C0-4E51-AF4D-D79CAD53E4F5}" srcId="{978E4759-12A5-4B08-8078-988AFBC1AA42}" destId="{9AAA4C4E-7F04-4720-B479-6BE6B3908C3D}" srcOrd="1" destOrd="0" parTransId="{643087EB-ADB8-44CC-BBCA-01C87B16D309}" sibTransId="{92839035-CADF-4FC2-AEE6-CAE7A327B70F}"/>
    <dgm:cxn modelId="{DA705FDE-3AFC-4C94-9575-08C887FB48F4}" type="presParOf" srcId="{EA3CC773-7B7C-4332-A3CA-750882874B84}" destId="{09A0339E-99F7-4439-9C5C-7FB199122AE1}" srcOrd="0" destOrd="0" presId="urn:microsoft.com/office/officeart/2005/8/layout/vList2"/>
    <dgm:cxn modelId="{66C98E5A-E8F1-41E2-85DB-8E9FB5399184}" type="presParOf" srcId="{EA3CC773-7B7C-4332-A3CA-750882874B84}" destId="{D00E5CAB-9442-4CBB-A0F9-4062494E0E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1980E-5EB1-44C5-A0FC-4C34E94EA8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3F24683-90B8-4974-9987-1455DAA2B902}">
      <dgm:prSet phldrT="[Tekst]" custT="1"/>
      <dgm:spPr>
        <a:solidFill>
          <a:srgbClr val="001377"/>
        </a:solidFill>
      </dgm:spPr>
      <dgm:t>
        <a:bodyPr/>
        <a:lstStyle/>
        <a:p>
          <a:r>
            <a:rPr lang="pl-PL" sz="3200" dirty="0"/>
            <a:t>16 tys. osób</a:t>
          </a:r>
        </a:p>
      </dgm:t>
    </dgm:pt>
    <dgm:pt modelId="{C268D1EC-D929-4DC9-B0CA-D281ED9009D9}" type="parTrans" cxnId="{2AD82006-A4FB-4669-ACCB-3AC0FDA5D1E2}">
      <dgm:prSet/>
      <dgm:spPr/>
      <dgm:t>
        <a:bodyPr/>
        <a:lstStyle/>
        <a:p>
          <a:endParaRPr lang="pl-PL"/>
        </a:p>
      </dgm:t>
    </dgm:pt>
    <dgm:pt modelId="{6774BC97-F09B-46B8-8462-3A82168C1408}" type="sibTrans" cxnId="{2AD82006-A4FB-4669-ACCB-3AC0FDA5D1E2}">
      <dgm:prSet/>
      <dgm:spPr/>
      <dgm:t>
        <a:bodyPr/>
        <a:lstStyle/>
        <a:p>
          <a:endParaRPr lang="pl-PL"/>
        </a:p>
      </dgm:t>
    </dgm:pt>
    <dgm:pt modelId="{2287BC79-6AC1-45C4-97C2-30AD590B6607}">
      <dgm:prSet phldrT="[Tekst]"/>
      <dgm:spPr>
        <a:solidFill>
          <a:srgbClr val="99A4C8">
            <a:alpha val="90000"/>
          </a:srgbClr>
        </a:solidFill>
      </dgm:spPr>
      <dgm:t>
        <a:bodyPr/>
        <a:lstStyle/>
        <a:p>
          <a:r>
            <a:rPr lang="pl-PL" dirty="0"/>
            <a:t>Odbiorcy pomocy </a:t>
          </a:r>
        </a:p>
      </dgm:t>
    </dgm:pt>
    <dgm:pt modelId="{E05E08C7-5157-4E30-A265-599D774697DD}" type="parTrans" cxnId="{583AE6D2-2336-4AA6-A898-B6886F9F7FAD}">
      <dgm:prSet/>
      <dgm:spPr/>
      <dgm:t>
        <a:bodyPr/>
        <a:lstStyle/>
        <a:p>
          <a:endParaRPr lang="pl-PL"/>
        </a:p>
      </dgm:t>
    </dgm:pt>
    <dgm:pt modelId="{F8B4F75A-CE14-4457-B95D-8B965700A08D}" type="sibTrans" cxnId="{583AE6D2-2336-4AA6-A898-B6886F9F7FAD}">
      <dgm:prSet/>
      <dgm:spPr/>
      <dgm:t>
        <a:bodyPr/>
        <a:lstStyle/>
        <a:p>
          <a:endParaRPr lang="pl-PL"/>
        </a:p>
      </dgm:t>
    </dgm:pt>
    <dgm:pt modelId="{FEB8C337-E094-4675-A2B6-2888361A6ED7}">
      <dgm:prSet phldrT="[Tekst]"/>
      <dgm:spPr>
        <a:solidFill>
          <a:srgbClr val="001377"/>
        </a:solidFill>
      </dgm:spPr>
      <dgm:t>
        <a:bodyPr/>
        <a:lstStyle/>
        <a:p>
          <a:r>
            <a:rPr lang="pl-PL" dirty="0"/>
            <a:t>22 tys. zł</a:t>
          </a:r>
        </a:p>
      </dgm:t>
    </dgm:pt>
    <dgm:pt modelId="{8E0CD325-EBBE-4EA1-95CB-7981301BB3A3}" type="parTrans" cxnId="{CAF0BE56-D86D-4C91-865E-04029BABC12B}">
      <dgm:prSet/>
      <dgm:spPr/>
      <dgm:t>
        <a:bodyPr/>
        <a:lstStyle/>
        <a:p>
          <a:endParaRPr lang="pl-PL"/>
        </a:p>
      </dgm:t>
    </dgm:pt>
    <dgm:pt modelId="{EC29A382-681C-446E-96CF-0ED2D21EDBDC}" type="sibTrans" cxnId="{CAF0BE56-D86D-4C91-865E-04029BABC12B}">
      <dgm:prSet/>
      <dgm:spPr/>
      <dgm:t>
        <a:bodyPr/>
        <a:lstStyle/>
        <a:p>
          <a:endParaRPr lang="pl-PL"/>
        </a:p>
      </dgm:t>
    </dgm:pt>
    <dgm:pt modelId="{52DB6DB2-1433-4F74-AF6D-29C8D125B144}">
      <dgm:prSet phldrT="[Tekst]"/>
      <dgm:spPr>
        <a:solidFill>
          <a:srgbClr val="99A4C8">
            <a:alpha val="90000"/>
          </a:srgbClr>
        </a:solidFill>
      </dgm:spPr>
      <dgm:t>
        <a:bodyPr/>
        <a:lstStyle/>
        <a:p>
          <a:r>
            <a:rPr lang="pl-PL" dirty="0"/>
            <a:t>Przekazane wsparcie finansowe (bez zbiórek od pracowników)</a:t>
          </a:r>
        </a:p>
      </dgm:t>
    </dgm:pt>
    <dgm:pt modelId="{531C163A-CF28-454F-816D-DBC7D52D976F}" type="parTrans" cxnId="{C1805BC6-5F3D-49C1-85B2-09281D71D395}">
      <dgm:prSet/>
      <dgm:spPr/>
      <dgm:t>
        <a:bodyPr/>
        <a:lstStyle/>
        <a:p>
          <a:endParaRPr lang="pl-PL"/>
        </a:p>
      </dgm:t>
    </dgm:pt>
    <dgm:pt modelId="{2B47A507-EFF7-4F59-B133-DFCC38C8EF05}" type="sibTrans" cxnId="{C1805BC6-5F3D-49C1-85B2-09281D71D395}">
      <dgm:prSet/>
      <dgm:spPr/>
      <dgm:t>
        <a:bodyPr/>
        <a:lstStyle/>
        <a:p>
          <a:endParaRPr lang="pl-PL"/>
        </a:p>
      </dgm:t>
    </dgm:pt>
    <dgm:pt modelId="{A5CF0D1E-3399-4C40-9F97-D402D9FC09CD}">
      <dgm:prSet phldrT="[Tekst]"/>
      <dgm:spPr>
        <a:solidFill>
          <a:srgbClr val="001377"/>
        </a:solidFill>
      </dgm:spPr>
      <dgm:t>
        <a:bodyPr/>
        <a:lstStyle/>
        <a:p>
          <a:r>
            <a:rPr lang="pl-PL" dirty="0"/>
            <a:t>1,5 mln zł</a:t>
          </a:r>
        </a:p>
      </dgm:t>
    </dgm:pt>
    <dgm:pt modelId="{ED8FEF9A-65C5-4357-A1F7-6887C58DFFF0}" type="parTrans" cxnId="{223C00BB-72C3-431D-8D2A-E47CA23A6544}">
      <dgm:prSet/>
      <dgm:spPr/>
      <dgm:t>
        <a:bodyPr/>
        <a:lstStyle/>
        <a:p>
          <a:endParaRPr lang="pl-PL"/>
        </a:p>
      </dgm:t>
    </dgm:pt>
    <dgm:pt modelId="{1181B883-F2AC-4FC1-98B0-9819FFC35B5B}" type="sibTrans" cxnId="{223C00BB-72C3-431D-8D2A-E47CA23A6544}">
      <dgm:prSet/>
      <dgm:spPr/>
      <dgm:t>
        <a:bodyPr/>
        <a:lstStyle/>
        <a:p>
          <a:endParaRPr lang="pl-PL"/>
        </a:p>
      </dgm:t>
    </dgm:pt>
    <dgm:pt modelId="{1F484C92-DEB1-4006-B072-51C7ABE0459B}">
      <dgm:prSet phldrT="[Tekst]"/>
      <dgm:spPr>
        <a:solidFill>
          <a:srgbClr val="99A4C8">
            <a:alpha val="90000"/>
          </a:srgbClr>
        </a:solidFill>
      </dgm:spPr>
      <dgm:t>
        <a:bodyPr/>
        <a:lstStyle/>
        <a:p>
          <a:r>
            <a:rPr lang="pl-PL" dirty="0"/>
            <a:t>Przekazane wsparcie rzeczowe</a:t>
          </a:r>
        </a:p>
      </dgm:t>
    </dgm:pt>
    <dgm:pt modelId="{F8FF1D70-132F-4944-A98F-6C8CDE80224D}" type="parTrans" cxnId="{F84DC7A0-4E9C-4A15-9CB2-E0CF61EC7AB9}">
      <dgm:prSet/>
      <dgm:spPr/>
      <dgm:t>
        <a:bodyPr/>
        <a:lstStyle/>
        <a:p>
          <a:endParaRPr lang="pl-PL"/>
        </a:p>
      </dgm:t>
    </dgm:pt>
    <dgm:pt modelId="{C2EF34C6-B2F6-4B86-BA1F-E8CE43ABF587}" type="sibTrans" cxnId="{F84DC7A0-4E9C-4A15-9CB2-E0CF61EC7AB9}">
      <dgm:prSet/>
      <dgm:spPr/>
      <dgm:t>
        <a:bodyPr/>
        <a:lstStyle/>
        <a:p>
          <a:endParaRPr lang="pl-PL"/>
        </a:p>
      </dgm:t>
    </dgm:pt>
    <dgm:pt modelId="{999B2F2A-559B-4A5E-A535-0B00D03DCE14}" type="pres">
      <dgm:prSet presAssocID="{E4B1980E-5EB1-44C5-A0FC-4C34E94EA8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496E48-C12E-4F8A-A40A-9C545ACA8E50}" type="pres">
      <dgm:prSet presAssocID="{63F24683-90B8-4974-9987-1455DAA2B902}" presName="linNode" presStyleCnt="0"/>
      <dgm:spPr/>
    </dgm:pt>
    <dgm:pt modelId="{B47AF212-6820-4BCA-9792-2E51FDA95EF3}" type="pres">
      <dgm:prSet presAssocID="{63F24683-90B8-4974-9987-1455DAA2B90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79A88F-6A1D-4301-BDCD-099B590FC43A}" type="pres">
      <dgm:prSet presAssocID="{63F24683-90B8-4974-9987-1455DAA2B90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3985B4-982C-41EC-92EF-850FB6088946}" type="pres">
      <dgm:prSet presAssocID="{6774BC97-F09B-46B8-8462-3A82168C1408}" presName="sp" presStyleCnt="0"/>
      <dgm:spPr/>
    </dgm:pt>
    <dgm:pt modelId="{40D50BED-832E-420B-8233-1FAD4FCD2EFB}" type="pres">
      <dgm:prSet presAssocID="{FEB8C337-E094-4675-A2B6-2888361A6ED7}" presName="linNode" presStyleCnt="0"/>
      <dgm:spPr/>
    </dgm:pt>
    <dgm:pt modelId="{94F48B16-7F75-4341-A933-2A531B932A9E}" type="pres">
      <dgm:prSet presAssocID="{FEB8C337-E094-4675-A2B6-2888361A6E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62CE2-EE30-4B68-94A1-A3A19283D46C}" type="pres">
      <dgm:prSet presAssocID="{FEB8C337-E094-4675-A2B6-2888361A6ED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7810B2-4CCA-49EF-AA8F-9A1AE3450EEF}" type="pres">
      <dgm:prSet presAssocID="{EC29A382-681C-446E-96CF-0ED2D21EDBDC}" presName="sp" presStyleCnt="0"/>
      <dgm:spPr/>
    </dgm:pt>
    <dgm:pt modelId="{C8FC4F9B-68DC-4691-B11F-6505AF30E261}" type="pres">
      <dgm:prSet presAssocID="{A5CF0D1E-3399-4C40-9F97-D402D9FC09CD}" presName="linNode" presStyleCnt="0"/>
      <dgm:spPr/>
    </dgm:pt>
    <dgm:pt modelId="{CB002D5D-4F39-42F9-BE08-726C78A9B3BC}" type="pres">
      <dgm:prSet presAssocID="{A5CF0D1E-3399-4C40-9F97-D402D9FC09C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22F8C8-74B8-45B2-BD0B-A0EC8B76405E}" type="pres">
      <dgm:prSet presAssocID="{A5CF0D1E-3399-4C40-9F97-D402D9FC09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80DDEDA-6546-4056-8686-CE03362F7D6F}" type="presOf" srcId="{2287BC79-6AC1-45C4-97C2-30AD590B6607}" destId="{EF79A88F-6A1D-4301-BDCD-099B590FC43A}" srcOrd="0" destOrd="0" presId="urn:microsoft.com/office/officeart/2005/8/layout/vList5"/>
    <dgm:cxn modelId="{2AD82006-A4FB-4669-ACCB-3AC0FDA5D1E2}" srcId="{E4B1980E-5EB1-44C5-A0FC-4C34E94EA87F}" destId="{63F24683-90B8-4974-9987-1455DAA2B902}" srcOrd="0" destOrd="0" parTransId="{C268D1EC-D929-4DC9-B0CA-D281ED9009D9}" sibTransId="{6774BC97-F09B-46B8-8462-3A82168C1408}"/>
    <dgm:cxn modelId="{86A292B7-98EA-4085-A667-8F9E2CD88829}" type="presOf" srcId="{FEB8C337-E094-4675-A2B6-2888361A6ED7}" destId="{94F48B16-7F75-4341-A933-2A531B932A9E}" srcOrd="0" destOrd="0" presId="urn:microsoft.com/office/officeart/2005/8/layout/vList5"/>
    <dgm:cxn modelId="{583AE6D2-2336-4AA6-A898-B6886F9F7FAD}" srcId="{63F24683-90B8-4974-9987-1455DAA2B902}" destId="{2287BC79-6AC1-45C4-97C2-30AD590B6607}" srcOrd="0" destOrd="0" parTransId="{E05E08C7-5157-4E30-A265-599D774697DD}" sibTransId="{F8B4F75A-CE14-4457-B95D-8B965700A08D}"/>
    <dgm:cxn modelId="{C1805BC6-5F3D-49C1-85B2-09281D71D395}" srcId="{FEB8C337-E094-4675-A2B6-2888361A6ED7}" destId="{52DB6DB2-1433-4F74-AF6D-29C8D125B144}" srcOrd="0" destOrd="0" parTransId="{531C163A-CF28-454F-816D-DBC7D52D976F}" sibTransId="{2B47A507-EFF7-4F59-B133-DFCC38C8EF05}"/>
    <dgm:cxn modelId="{E4709FE3-6D55-4687-BBF3-B0D27A826A0F}" type="presOf" srcId="{52DB6DB2-1433-4F74-AF6D-29C8D125B144}" destId="{4F162CE2-EE30-4B68-94A1-A3A19283D46C}" srcOrd="0" destOrd="0" presId="urn:microsoft.com/office/officeart/2005/8/layout/vList5"/>
    <dgm:cxn modelId="{DB4D7F59-D9F7-4059-8D1C-C6DFB9200910}" type="presOf" srcId="{E4B1980E-5EB1-44C5-A0FC-4C34E94EA87F}" destId="{999B2F2A-559B-4A5E-A535-0B00D03DCE14}" srcOrd="0" destOrd="0" presId="urn:microsoft.com/office/officeart/2005/8/layout/vList5"/>
    <dgm:cxn modelId="{223C00BB-72C3-431D-8D2A-E47CA23A6544}" srcId="{E4B1980E-5EB1-44C5-A0FC-4C34E94EA87F}" destId="{A5CF0D1E-3399-4C40-9F97-D402D9FC09CD}" srcOrd="2" destOrd="0" parTransId="{ED8FEF9A-65C5-4357-A1F7-6887C58DFFF0}" sibTransId="{1181B883-F2AC-4FC1-98B0-9819FFC35B5B}"/>
    <dgm:cxn modelId="{CAF0BE56-D86D-4C91-865E-04029BABC12B}" srcId="{E4B1980E-5EB1-44C5-A0FC-4C34E94EA87F}" destId="{FEB8C337-E094-4675-A2B6-2888361A6ED7}" srcOrd="1" destOrd="0" parTransId="{8E0CD325-EBBE-4EA1-95CB-7981301BB3A3}" sibTransId="{EC29A382-681C-446E-96CF-0ED2D21EDBDC}"/>
    <dgm:cxn modelId="{F84DC7A0-4E9C-4A15-9CB2-E0CF61EC7AB9}" srcId="{A5CF0D1E-3399-4C40-9F97-D402D9FC09CD}" destId="{1F484C92-DEB1-4006-B072-51C7ABE0459B}" srcOrd="0" destOrd="0" parTransId="{F8FF1D70-132F-4944-A98F-6C8CDE80224D}" sibTransId="{C2EF34C6-B2F6-4B86-BA1F-E8CE43ABF587}"/>
    <dgm:cxn modelId="{68C92F37-28C1-4FC2-B837-49A438790FA5}" type="presOf" srcId="{1F484C92-DEB1-4006-B072-51C7ABE0459B}" destId="{3222F8C8-74B8-45B2-BD0B-A0EC8B76405E}" srcOrd="0" destOrd="0" presId="urn:microsoft.com/office/officeart/2005/8/layout/vList5"/>
    <dgm:cxn modelId="{2FD83782-71D8-4171-A487-9B2DCB058A2A}" type="presOf" srcId="{A5CF0D1E-3399-4C40-9F97-D402D9FC09CD}" destId="{CB002D5D-4F39-42F9-BE08-726C78A9B3BC}" srcOrd="0" destOrd="0" presId="urn:microsoft.com/office/officeart/2005/8/layout/vList5"/>
    <dgm:cxn modelId="{14BF2E9B-B1A4-40F4-800E-17BB9276762E}" type="presOf" srcId="{63F24683-90B8-4974-9987-1455DAA2B902}" destId="{B47AF212-6820-4BCA-9792-2E51FDA95EF3}" srcOrd="0" destOrd="0" presId="urn:microsoft.com/office/officeart/2005/8/layout/vList5"/>
    <dgm:cxn modelId="{3969B110-E4C3-4841-9B0E-16B9B8E4CD91}" type="presParOf" srcId="{999B2F2A-559B-4A5E-A535-0B00D03DCE14}" destId="{02496E48-C12E-4F8A-A40A-9C545ACA8E50}" srcOrd="0" destOrd="0" presId="urn:microsoft.com/office/officeart/2005/8/layout/vList5"/>
    <dgm:cxn modelId="{BBED5068-F9F2-46F7-994E-59329C1317B7}" type="presParOf" srcId="{02496E48-C12E-4F8A-A40A-9C545ACA8E50}" destId="{B47AF212-6820-4BCA-9792-2E51FDA95EF3}" srcOrd="0" destOrd="0" presId="urn:microsoft.com/office/officeart/2005/8/layout/vList5"/>
    <dgm:cxn modelId="{8CF0033C-06BD-48CC-B601-BF28604D5696}" type="presParOf" srcId="{02496E48-C12E-4F8A-A40A-9C545ACA8E50}" destId="{EF79A88F-6A1D-4301-BDCD-099B590FC43A}" srcOrd="1" destOrd="0" presId="urn:microsoft.com/office/officeart/2005/8/layout/vList5"/>
    <dgm:cxn modelId="{55191703-6754-46D5-AEC2-58BFABE79E50}" type="presParOf" srcId="{999B2F2A-559B-4A5E-A535-0B00D03DCE14}" destId="{2B3985B4-982C-41EC-92EF-850FB6088946}" srcOrd="1" destOrd="0" presId="urn:microsoft.com/office/officeart/2005/8/layout/vList5"/>
    <dgm:cxn modelId="{ADB6E084-B0F1-44C9-8950-BB562877C458}" type="presParOf" srcId="{999B2F2A-559B-4A5E-A535-0B00D03DCE14}" destId="{40D50BED-832E-420B-8233-1FAD4FCD2EFB}" srcOrd="2" destOrd="0" presId="urn:microsoft.com/office/officeart/2005/8/layout/vList5"/>
    <dgm:cxn modelId="{DBBDB26A-5E97-4B8F-9F1F-62272A0E29A5}" type="presParOf" srcId="{40D50BED-832E-420B-8233-1FAD4FCD2EFB}" destId="{94F48B16-7F75-4341-A933-2A531B932A9E}" srcOrd="0" destOrd="0" presId="urn:microsoft.com/office/officeart/2005/8/layout/vList5"/>
    <dgm:cxn modelId="{411B384B-D071-4E8C-A2B2-E90B0153B17B}" type="presParOf" srcId="{40D50BED-832E-420B-8233-1FAD4FCD2EFB}" destId="{4F162CE2-EE30-4B68-94A1-A3A19283D46C}" srcOrd="1" destOrd="0" presId="urn:microsoft.com/office/officeart/2005/8/layout/vList5"/>
    <dgm:cxn modelId="{31376810-282E-4B3D-B83F-530AA102F671}" type="presParOf" srcId="{999B2F2A-559B-4A5E-A535-0B00D03DCE14}" destId="{B87810B2-4CCA-49EF-AA8F-9A1AE3450EEF}" srcOrd="3" destOrd="0" presId="urn:microsoft.com/office/officeart/2005/8/layout/vList5"/>
    <dgm:cxn modelId="{27D9379A-E991-4EAB-BF01-27A179983F51}" type="presParOf" srcId="{999B2F2A-559B-4A5E-A535-0B00D03DCE14}" destId="{C8FC4F9B-68DC-4691-B11F-6505AF30E261}" srcOrd="4" destOrd="0" presId="urn:microsoft.com/office/officeart/2005/8/layout/vList5"/>
    <dgm:cxn modelId="{78C7C11D-F19E-48DA-8236-92218E7A3242}" type="presParOf" srcId="{C8FC4F9B-68DC-4691-B11F-6505AF30E261}" destId="{CB002D5D-4F39-42F9-BE08-726C78A9B3BC}" srcOrd="0" destOrd="0" presId="urn:microsoft.com/office/officeart/2005/8/layout/vList5"/>
    <dgm:cxn modelId="{043A1AAB-5933-4423-822B-283A30439DF4}" type="presParOf" srcId="{C8FC4F9B-68DC-4691-B11F-6505AF30E261}" destId="{3222F8C8-74B8-45B2-BD0B-A0EC8B7640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0339E-99F7-4439-9C5C-7FB199122AE1}">
      <dsp:nvSpPr>
        <dsp:cNvPr id="0" name=""/>
        <dsp:cNvSpPr/>
      </dsp:nvSpPr>
      <dsp:spPr>
        <a:xfrm>
          <a:off x="0" y="147642"/>
          <a:ext cx="8280027" cy="772200"/>
        </a:xfrm>
        <a:prstGeom prst="roundRect">
          <a:avLst/>
        </a:prstGeom>
        <a:solidFill>
          <a:srgbClr val="C5DD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>
              <a:solidFill>
                <a:schemeClr val="tx1"/>
              </a:solidFill>
            </a:rPr>
            <a:t>W okresie od marca do sierpnia 2020 r. </a:t>
          </a:r>
          <a:endParaRPr lang="pl-PL" sz="3300" kern="1200" dirty="0">
            <a:solidFill>
              <a:schemeClr val="tx1"/>
            </a:solidFill>
          </a:endParaRPr>
        </a:p>
      </dsp:txBody>
      <dsp:txXfrm>
        <a:off x="37696" y="185338"/>
        <a:ext cx="8204635" cy="696808"/>
      </dsp:txXfrm>
    </dsp:sp>
    <dsp:sp modelId="{D00E5CAB-9442-4CBB-A0F9-4062494E0E0A}">
      <dsp:nvSpPr>
        <dsp:cNvPr id="0" name=""/>
        <dsp:cNvSpPr/>
      </dsp:nvSpPr>
      <dsp:spPr>
        <a:xfrm>
          <a:off x="0" y="919842"/>
          <a:ext cx="8280027" cy="375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9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7,9% spółdzielni zmniejszyło zatrudnienie ze względu skutki COVID-19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dotyczyło to 0,2 tys. pracowników, co stanowiło 3% w stosunku do zatrudnionych na koniec 2019 r.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17% spółdzielni socjalnych przewidywało zmniejszenie zatrudniania, w tym połowa ze względu na pandemię COVID-19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600" kern="1200" dirty="0"/>
            <a:t>13% spółdzielni socjalnych rozważało zakończenie działalność, z czego połowa ze względu na pandemię COVID-19</a:t>
          </a:r>
        </a:p>
      </dsp:txBody>
      <dsp:txXfrm>
        <a:off x="0" y="919842"/>
        <a:ext cx="8280027" cy="375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9A88F-6A1D-4301-BDCD-099B590FC43A}">
      <dsp:nvSpPr>
        <dsp:cNvPr id="0" name=""/>
        <dsp:cNvSpPr/>
      </dsp:nvSpPr>
      <dsp:spPr>
        <a:xfrm rot="5400000">
          <a:off x="5381192" y="-2107034"/>
          <a:ext cx="1086036" cy="5575728"/>
        </a:xfrm>
        <a:prstGeom prst="round2SameRect">
          <a:avLst/>
        </a:prstGeom>
        <a:solidFill>
          <a:srgbClr val="99A4C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/>
            <a:t>Odbiorcy pomocy </a:t>
          </a:r>
        </a:p>
      </dsp:txBody>
      <dsp:txXfrm rot="-5400000">
        <a:off x="3136346" y="190828"/>
        <a:ext cx="5522712" cy="980004"/>
      </dsp:txXfrm>
    </dsp:sp>
    <dsp:sp modelId="{B47AF212-6820-4BCA-9792-2E51FDA95EF3}">
      <dsp:nvSpPr>
        <dsp:cNvPr id="0" name=""/>
        <dsp:cNvSpPr/>
      </dsp:nvSpPr>
      <dsp:spPr>
        <a:xfrm>
          <a:off x="0" y="2056"/>
          <a:ext cx="3136347" cy="1357545"/>
        </a:xfrm>
        <a:prstGeom prst="roundRect">
          <a:avLst/>
        </a:prstGeom>
        <a:solidFill>
          <a:srgbClr val="0013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16 tys. osób</a:t>
          </a:r>
        </a:p>
      </dsp:txBody>
      <dsp:txXfrm>
        <a:off x="66270" y="68326"/>
        <a:ext cx="3003807" cy="1225005"/>
      </dsp:txXfrm>
    </dsp:sp>
    <dsp:sp modelId="{4F162CE2-EE30-4B68-94A1-A3A19283D46C}">
      <dsp:nvSpPr>
        <dsp:cNvPr id="0" name=""/>
        <dsp:cNvSpPr/>
      </dsp:nvSpPr>
      <dsp:spPr>
        <a:xfrm rot="5400000">
          <a:off x="5381192" y="-681611"/>
          <a:ext cx="1086036" cy="5575728"/>
        </a:xfrm>
        <a:prstGeom prst="round2SameRect">
          <a:avLst/>
        </a:prstGeom>
        <a:solidFill>
          <a:srgbClr val="99A4C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/>
            <a:t>Przekazane wsparcie finansowe (bez zbiórek od pracowników)</a:t>
          </a:r>
        </a:p>
      </dsp:txBody>
      <dsp:txXfrm rot="-5400000">
        <a:off x="3136346" y="1616251"/>
        <a:ext cx="5522712" cy="980004"/>
      </dsp:txXfrm>
    </dsp:sp>
    <dsp:sp modelId="{94F48B16-7F75-4341-A933-2A531B932A9E}">
      <dsp:nvSpPr>
        <dsp:cNvPr id="0" name=""/>
        <dsp:cNvSpPr/>
      </dsp:nvSpPr>
      <dsp:spPr>
        <a:xfrm>
          <a:off x="0" y="1427480"/>
          <a:ext cx="3136347" cy="1357545"/>
        </a:xfrm>
        <a:prstGeom prst="roundRect">
          <a:avLst/>
        </a:prstGeom>
        <a:solidFill>
          <a:srgbClr val="0013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/>
            <a:t>22 tys. zł</a:t>
          </a:r>
        </a:p>
      </dsp:txBody>
      <dsp:txXfrm>
        <a:off x="66270" y="1493750"/>
        <a:ext cx="3003807" cy="1225005"/>
      </dsp:txXfrm>
    </dsp:sp>
    <dsp:sp modelId="{3222F8C8-74B8-45B2-BD0B-A0EC8B76405E}">
      <dsp:nvSpPr>
        <dsp:cNvPr id="0" name=""/>
        <dsp:cNvSpPr/>
      </dsp:nvSpPr>
      <dsp:spPr>
        <a:xfrm rot="5400000">
          <a:off x="5381192" y="743812"/>
          <a:ext cx="1086036" cy="5575728"/>
        </a:xfrm>
        <a:prstGeom prst="round2SameRect">
          <a:avLst/>
        </a:prstGeom>
        <a:solidFill>
          <a:srgbClr val="99A4C8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/>
            <a:t>Przekazane wsparcie rzeczowe</a:t>
          </a:r>
        </a:p>
      </dsp:txBody>
      <dsp:txXfrm rot="-5400000">
        <a:off x="3136346" y="3041674"/>
        <a:ext cx="5522712" cy="980004"/>
      </dsp:txXfrm>
    </dsp:sp>
    <dsp:sp modelId="{CB002D5D-4F39-42F9-BE08-726C78A9B3BC}">
      <dsp:nvSpPr>
        <dsp:cNvPr id="0" name=""/>
        <dsp:cNvSpPr/>
      </dsp:nvSpPr>
      <dsp:spPr>
        <a:xfrm>
          <a:off x="0" y="2852903"/>
          <a:ext cx="3136347" cy="1357545"/>
        </a:xfrm>
        <a:prstGeom prst="roundRect">
          <a:avLst/>
        </a:prstGeom>
        <a:solidFill>
          <a:srgbClr val="0013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kern="1200" dirty="0"/>
            <a:t>1,5 mln zł</a:t>
          </a:r>
        </a:p>
      </dsp:txBody>
      <dsp:txXfrm>
        <a:off x="66270" y="2919173"/>
        <a:ext cx="3003807" cy="122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13.10.2022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opka 6"/>
          <p:cNvSpPr>
            <a:spLocks noGrp="1"/>
          </p:cNvSpPr>
          <p:nvPr>
            <p:ph type="ftr" sz="quarter" idx="3"/>
          </p:nvPr>
        </p:nvSpPr>
        <p:spPr>
          <a:xfrm>
            <a:off x="1206002" y="6129338"/>
            <a:ext cx="7668000" cy="539662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>
                <a:solidFill>
                  <a:schemeClr val="tx1"/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Warszawa</a:t>
            </a:r>
          </a:p>
        </p:txBody>
      </p:sp>
      <p:sp>
        <p:nvSpPr>
          <p:cNvPr id="12" name="Data 5"/>
          <p:cNvSpPr>
            <a:spLocks noGrp="1"/>
          </p:cNvSpPr>
          <p:nvPr>
            <p:ph type="dt" sz="half" idx="2"/>
          </p:nvPr>
        </p:nvSpPr>
        <p:spPr>
          <a:xfrm>
            <a:off x="270002" y="6129424"/>
            <a:ext cx="936000" cy="539575"/>
          </a:xfrm>
          <a:prstGeom prst="rect">
            <a:avLst/>
          </a:prstGeom>
        </p:spPr>
        <p:txBody>
          <a:bodyPr vert="horz" lIns="0" tIns="45720" rIns="36000" bIns="45720" rtlCol="0" anchor="ctr" anchorCtr="0"/>
          <a:lstStyle>
            <a:lvl1pPr algn="r">
              <a:defRPr sz="1400">
                <a:solidFill>
                  <a:schemeClr val="tx1"/>
                </a:solidFill>
                <a:latin typeface="+mj-lt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 dirty="0"/>
              <a:t>05.01.2018</a:t>
            </a:r>
          </a:p>
        </p:txBody>
      </p:sp>
      <p:sp>
        <p:nvSpPr>
          <p:cNvPr id="8" name="Dane autora 4"/>
          <p:cNvSpPr>
            <a:spLocks noGrp="1"/>
          </p:cNvSpPr>
          <p:nvPr>
            <p:ph type="body" sz="quarter" idx="14" hasCustomPrompt="1"/>
          </p:nvPr>
        </p:nvSpPr>
        <p:spPr>
          <a:xfrm>
            <a:off x="252413" y="4689474"/>
            <a:ext cx="8639175" cy="1439526"/>
          </a:xfrm>
        </p:spPr>
        <p:txBody>
          <a:bodyPr>
            <a:normAutofit/>
          </a:bodyPr>
          <a:lstStyle>
            <a:lvl1pPr marL="342882" indent="-342882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Dane autora</a:t>
            </a:r>
          </a:p>
        </p:txBody>
      </p:sp>
      <p:sp>
        <p:nvSpPr>
          <p:cNvPr id="7" name="Podtytuł prezentacji 3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1" y="3428999"/>
            <a:ext cx="8639588" cy="108049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6" name="Tytuł prezentacji 2"/>
          <p:cNvSpPr>
            <a:spLocks noGrp="1"/>
          </p:cNvSpPr>
          <p:nvPr>
            <p:ph type="title" hasCustomPrompt="1"/>
          </p:nvPr>
        </p:nvSpPr>
        <p:spPr>
          <a:xfrm>
            <a:off x="251653" y="1089025"/>
            <a:ext cx="8639175" cy="21600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pic>
        <p:nvPicPr>
          <p:cNvPr id="17" name="Logo StatisticsPolan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" y="188913"/>
            <a:ext cx="2215588" cy="540000"/>
          </a:xfrm>
          <a:prstGeom prst="rect">
            <a:avLst/>
          </a:prstGeom>
        </p:spPr>
      </p:pic>
      <p:pic>
        <p:nvPicPr>
          <p:cNvPr id="10" name="Logo SP + EUR + OEC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" y="188913"/>
            <a:ext cx="5985378" cy="540000"/>
          </a:xfrm>
          <a:prstGeom prst="rect">
            <a:avLst/>
          </a:prstGeom>
        </p:spPr>
      </p:pic>
      <p:pic>
        <p:nvPicPr>
          <p:cNvPr id="11" name="Obraz 10" descr="\\cmfgus01a\D20\BS-07\wytyczne graficzne\logo gu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231886" y="55431"/>
            <a:ext cx="1728216" cy="79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 slajdu 5"/>
          <p:cNvSpPr txBox="1">
            <a:spLocks/>
          </p:cNvSpPr>
          <p:nvPr userDrawn="1"/>
        </p:nvSpPr>
        <p:spPr>
          <a:xfrm>
            <a:off x="8676000" y="6273000"/>
            <a:ext cx="576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52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b="1" smtClean="0">
                <a:latin typeface="+mj-lt"/>
              </a:rPr>
              <a:pPr algn="r"/>
              <a:t>‹#›</a:t>
            </a:fld>
            <a:endParaRPr lang="pl-PL" sz="1200" b="1" dirty="0">
              <a:latin typeface="+mj-lt"/>
            </a:endParaRPr>
          </a:p>
        </p:txBody>
      </p:sp>
      <p:sp>
        <p:nvSpPr>
          <p:cNvPr id="6" name="Stopka 4"/>
          <p:cNvSpPr txBox="1"/>
          <p:nvPr userDrawn="1"/>
        </p:nvSpPr>
        <p:spPr>
          <a:xfrm>
            <a:off x="7488000" y="6245449"/>
            <a:ext cx="108000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latin typeface="+mj-lt"/>
              </a:rPr>
              <a:t>stat.gov.pl</a:t>
            </a:r>
          </a:p>
        </p:txBody>
      </p:sp>
      <p:pic>
        <p:nvPicPr>
          <p:cNvPr id="11" name="Logo SP + EUR + OEC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6156000"/>
            <a:ext cx="5985378" cy="540000"/>
          </a:xfrm>
          <a:prstGeom prst="rect">
            <a:avLst/>
          </a:prstGeom>
        </p:spPr>
      </p:pic>
      <p:sp>
        <p:nvSpPr>
          <p:cNvPr id="10" name="Tekst slajdu 2"/>
          <p:cNvSpPr>
            <a:spLocks noGrp="1"/>
          </p:cNvSpPr>
          <p:nvPr>
            <p:ph idx="1"/>
          </p:nvPr>
        </p:nvSpPr>
        <p:spPr>
          <a:xfrm>
            <a:off x="252413" y="1089025"/>
            <a:ext cx="8639175" cy="5040313"/>
          </a:xfrm>
        </p:spPr>
        <p:txBody>
          <a:bodyPr anchor="ctr" anchorCtr="0"/>
          <a:lstStyle>
            <a:lvl1pPr marL="228589" indent="-228589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  <a:latin typeface="+mn-lt"/>
              </a:defRPr>
            </a:lvl1pPr>
            <a:lvl2pPr marL="685766" indent="-228589">
              <a:buFont typeface="Fira Sans" panose="020B0503050000020004" pitchFamily="34" charset="0"/>
              <a:buChar char="·"/>
              <a:defRPr b="0">
                <a:solidFill>
                  <a:schemeClr val="tx1"/>
                </a:solidFill>
                <a:latin typeface="+mn-lt"/>
              </a:defRPr>
            </a:lvl2pPr>
            <a:lvl3pPr marL="1142942" indent="-228589">
              <a:buFont typeface="Fira Sans" panose="020B0503050000020004" pitchFamily="34" charset="0"/>
              <a:buChar char="·"/>
              <a:defRPr b="0">
                <a:solidFill>
                  <a:schemeClr val="tx1"/>
                </a:solidFill>
                <a:latin typeface="+mn-lt"/>
              </a:defRPr>
            </a:lvl3pPr>
            <a:lvl4pPr marL="1600120" indent="-228589">
              <a:buFont typeface="Fira Sans" panose="020B0503050000020004" pitchFamily="34" charset="0"/>
              <a:buChar char="·"/>
              <a:defRPr b="0">
                <a:solidFill>
                  <a:schemeClr val="tx1"/>
                </a:solidFill>
                <a:latin typeface="+mn-lt"/>
              </a:defRPr>
            </a:lvl4pPr>
            <a:lvl5pPr marL="2057298" indent="-228589">
              <a:buFont typeface="Fira Sans" panose="020B0503050000020004" pitchFamily="34" charset="0"/>
              <a:buChar char="·"/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Tytuł slajdu 1"/>
          <p:cNvSpPr>
            <a:spLocks noGrp="1"/>
          </p:cNvSpPr>
          <p:nvPr>
            <p:ph type="title"/>
          </p:nvPr>
        </p:nvSpPr>
        <p:spPr>
          <a:xfrm>
            <a:off x="252413" y="188913"/>
            <a:ext cx="8639175" cy="720000"/>
          </a:xfrm>
        </p:spPr>
        <p:txBody>
          <a:bodyPr/>
          <a:lstStyle>
            <a:lvl1pPr>
              <a:defRPr b="1">
                <a:solidFill>
                  <a:srgbClr val="001377"/>
                </a:solidFill>
                <a:latin typeface="+mj-lt"/>
                <a:ea typeface="Fira Sans SemiBold" panose="020B06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2" name="Obraz 11" descr="\\cmfgus01a\D20\BS-07\wytyczne graficzne\logo gus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252413" y="6066361"/>
            <a:ext cx="1728216" cy="79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319550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 slajdu 5"/>
          <p:cNvSpPr txBox="1">
            <a:spLocks/>
          </p:cNvSpPr>
          <p:nvPr userDrawn="1"/>
        </p:nvSpPr>
        <p:spPr>
          <a:xfrm>
            <a:off x="8676000" y="6273000"/>
            <a:ext cx="576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36000" tIns="45720" rIns="25200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7FC74E-4485-49A2-BB8C-3F11C6A1A0FF}" type="slidenum">
              <a:rPr lang="pl-PL" b="1" smtClean="0">
                <a:latin typeface="+mj-lt"/>
              </a:rPr>
              <a:pPr algn="r"/>
              <a:t>‹#›</a:t>
            </a:fld>
            <a:endParaRPr lang="pl-PL" sz="1200" b="1" dirty="0">
              <a:latin typeface="+mj-lt"/>
            </a:endParaRPr>
          </a:p>
        </p:txBody>
      </p:sp>
      <p:sp>
        <p:nvSpPr>
          <p:cNvPr id="6" name="Stopka 4"/>
          <p:cNvSpPr txBox="1"/>
          <p:nvPr userDrawn="1"/>
        </p:nvSpPr>
        <p:spPr>
          <a:xfrm>
            <a:off x="7488000" y="6245449"/>
            <a:ext cx="1080000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latin typeface="+mj-lt"/>
              </a:rPr>
              <a:t>stat.gov.pl</a:t>
            </a:r>
          </a:p>
        </p:txBody>
      </p:sp>
      <p:pic>
        <p:nvPicPr>
          <p:cNvPr id="11" name="Logo SP + EUR + OECD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6156000"/>
            <a:ext cx="5985378" cy="540000"/>
          </a:xfrm>
          <a:prstGeom prst="rect">
            <a:avLst/>
          </a:prstGeom>
        </p:spPr>
      </p:pic>
      <p:pic>
        <p:nvPicPr>
          <p:cNvPr id="12" name="Obraz 11" descr="\\cmfgus01a\D20\BS-07\wytyczne graficzne\logo gus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9568"/>
          <a:stretch/>
        </p:blipFill>
        <p:spPr bwMode="auto">
          <a:xfrm>
            <a:off x="252413" y="6066361"/>
            <a:ext cx="1728216" cy="79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315904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opka końcowa 5"/>
          <p:cNvSpPr txBox="1"/>
          <p:nvPr userDrawn="1"/>
        </p:nvSpPr>
        <p:spPr>
          <a:xfrm>
            <a:off x="252413" y="6249384"/>
            <a:ext cx="1079999" cy="307777"/>
          </a:xfrm>
          <a:prstGeom prst="rect">
            <a:avLst/>
          </a:prstGeom>
          <a:noFill/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/>
              <a:t>stat.gov.pl</a:t>
            </a:r>
          </a:p>
        </p:txBody>
      </p:sp>
      <p:sp>
        <p:nvSpPr>
          <p:cNvPr id="11" name="Dane autora 4"/>
          <p:cNvSpPr>
            <a:spLocks noGrp="1"/>
          </p:cNvSpPr>
          <p:nvPr>
            <p:ph type="body" sz="quarter" idx="14" hasCustomPrompt="1"/>
          </p:nvPr>
        </p:nvSpPr>
        <p:spPr>
          <a:xfrm>
            <a:off x="252413" y="4689474"/>
            <a:ext cx="8639175" cy="1439526"/>
          </a:xfrm>
        </p:spPr>
        <p:txBody>
          <a:bodyPr>
            <a:normAutofit/>
          </a:bodyPr>
          <a:lstStyle>
            <a:lvl1pPr marL="342882" indent="-342882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/>
              <a:t>Dane autora</a:t>
            </a:r>
          </a:p>
        </p:txBody>
      </p:sp>
      <p:sp>
        <p:nvSpPr>
          <p:cNvPr id="10" name="Dodatkowe informacje 3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1" y="3428999"/>
            <a:ext cx="8639588" cy="108049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9" name="Więcej na: stat.gov.pl 2"/>
          <p:cNvSpPr>
            <a:spLocks noGrp="1"/>
          </p:cNvSpPr>
          <p:nvPr>
            <p:ph type="title" hasCustomPrompt="1"/>
          </p:nvPr>
        </p:nvSpPr>
        <p:spPr>
          <a:xfrm>
            <a:off x="251653" y="1089025"/>
            <a:ext cx="8639175" cy="2160001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 dirty="0"/>
              <a:t>Więcej informacji: stat.gov.pl</a:t>
            </a:r>
          </a:p>
        </p:txBody>
      </p:sp>
      <p:pic>
        <p:nvPicPr>
          <p:cNvPr id="12" name="Logo SP + EUR + OECD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3" y="188913"/>
            <a:ext cx="598537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3"/>
          <p:cNvSpPr>
            <a:spLocks noGrp="1"/>
          </p:cNvSpPr>
          <p:nvPr>
            <p:ph type="dt" sz="half" idx="2"/>
          </p:nvPr>
        </p:nvSpPr>
        <p:spPr>
          <a:xfrm>
            <a:off x="270002" y="6129424"/>
            <a:ext cx="936000" cy="539575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</a:lstStyle>
          <a:p>
            <a:pPr algn="l"/>
            <a:r>
              <a:rPr lang="pl-PL"/>
              <a:t>05.01.2018</a:t>
            </a:r>
            <a:endParaRPr lang="pl-PL" dirty="0"/>
          </a:p>
        </p:txBody>
      </p:sp>
      <p:sp>
        <p:nvSpPr>
          <p:cNvPr id="3" name="Tekst 2"/>
          <p:cNvSpPr>
            <a:spLocks noGrp="1"/>
          </p:cNvSpPr>
          <p:nvPr>
            <p:ph type="body" idx="1"/>
          </p:nvPr>
        </p:nvSpPr>
        <p:spPr>
          <a:xfrm>
            <a:off x="252413" y="1089000"/>
            <a:ext cx="8639175" cy="504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413" y="188913"/>
            <a:ext cx="8639175" cy="720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710" r:id="rId3"/>
    <p:sldLayoutId id="2147483697" r:id="rId4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C2276"/>
          </a:solidFill>
          <a:latin typeface="+mj-lt"/>
          <a:ea typeface="Fira Sans SemiBold" panose="020B0603050000020004" pitchFamily="34" charset="0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Fira Sans" panose="020B0503050000020004" pitchFamily="34" charset="0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Fira Sans" panose="020B0503050000020004" pitchFamily="34" charset="0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Fira Sans" panose="020B0503050000020004" pitchFamily="34" charset="0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Fira Sans" panose="020B0503050000020004" pitchFamily="34" charset="0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+mn-lt"/>
          <a:ea typeface="Fira Sans" panose="020B0503050000020004" pitchFamily="34" charset="0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159" userDrawn="1">
          <p15:clr>
            <a:srgbClr val="F26B43"/>
          </p15:clr>
        </p15:guide>
        <p15:guide id="4" pos="5601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pl/obszary-tematyczne/gospodarka-spoleczna-wolontariat/" TargetMode="External"/><Relationship Id="rId2" Type="http://schemas.openxmlformats.org/officeDocument/2006/relationships/hyperlink" Target="mailto:k.gos-wojcicka@stat.gov.p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at.gov.pl/statystyki-eksperymentalne/gospodarka-spoleczna/rozwoj-ekonomii-spolecznej-w-2019-r-wyniki-badan-pilotazowych,1,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06604" y="4797152"/>
            <a:ext cx="7271916" cy="1547872"/>
          </a:xfrm>
        </p:spPr>
        <p:txBody>
          <a:bodyPr/>
          <a:lstStyle/>
          <a:p>
            <a:r>
              <a:rPr lang="pl-PL" altLang="pl-PL" dirty="0"/>
              <a:t>Licheń, 5.10.2022 r. </a:t>
            </a:r>
          </a:p>
          <a:p>
            <a:r>
              <a:rPr lang="pl-PL" dirty="0"/>
              <a:t>Karolina Goś-Wójcicka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79512" y="2853361"/>
            <a:ext cx="7326101" cy="2159815"/>
          </a:xfrm>
        </p:spPr>
        <p:txBody>
          <a:bodyPr>
            <a:normAutofit fontScale="90000"/>
          </a:bodyPr>
          <a:lstStyle/>
          <a:p>
            <a:r>
              <a:rPr lang="pl-PL" dirty="0">
                <a:ea typeface="Fira Sans" panose="020B0503050000020004" pitchFamily="34" charset="0"/>
              </a:rPr>
              <a:t/>
            </a:r>
            <a:br>
              <a:rPr lang="pl-PL" dirty="0">
                <a:ea typeface="Fira Sans" panose="020B0503050000020004" pitchFamily="34" charset="0"/>
              </a:rPr>
            </a:br>
            <a:r>
              <a:rPr lang="pl-PL" dirty="0">
                <a:ea typeface="Fira Sans" panose="020B0503050000020004" pitchFamily="34" charset="0"/>
              </a:rPr>
              <a:t/>
            </a:r>
            <a:br>
              <a:rPr lang="pl-PL" dirty="0">
                <a:ea typeface="Fira Sans" panose="020B0503050000020004" pitchFamily="34" charset="0"/>
              </a:rPr>
            </a:br>
            <a:r>
              <a:rPr lang="pl-PL" dirty="0">
                <a:ea typeface="Fira Sans" panose="020B0503050000020004" pitchFamily="34" charset="0"/>
              </a:rPr>
              <a:t/>
            </a:r>
            <a:br>
              <a:rPr lang="pl-PL" dirty="0">
                <a:ea typeface="Fira Sans" panose="020B0503050000020004" pitchFamily="34" charset="0"/>
              </a:rPr>
            </a:br>
            <a:r>
              <a:rPr lang="pl-PL" dirty="0">
                <a:ea typeface="Fira Sans" panose="020B0503050000020004" pitchFamily="34" charset="0"/>
              </a:rPr>
              <a:t/>
            </a:r>
            <a:br>
              <a:rPr lang="pl-PL" dirty="0">
                <a:ea typeface="Fira Sans" panose="020B0503050000020004" pitchFamily="34" charset="0"/>
              </a:rPr>
            </a:br>
            <a:r>
              <a:rPr lang="pl-PL" sz="3100" dirty="0">
                <a:ea typeface="Fira Sans" panose="020B0503050000020004" pitchFamily="34" charset="0"/>
              </a:rPr>
              <a:t>Spółdzielnie socjalne w dobie pandemii COVID-19 i konfliktu zbrojnego w Ukrainie</a:t>
            </a:r>
            <a:br>
              <a:rPr lang="pl-PL" sz="3100" dirty="0">
                <a:ea typeface="Fira Sans" panose="020B0503050000020004" pitchFamily="34" charset="0"/>
              </a:rPr>
            </a:br>
            <a:r>
              <a:rPr lang="pl-PL" sz="3100" dirty="0">
                <a:ea typeface="Fira Sans" panose="020B0503050000020004" pitchFamily="34" charset="0"/>
              </a:rPr>
              <a:t>w świetle danych GUS</a:t>
            </a:r>
            <a:r>
              <a:rPr lang="pl-PL" altLang="pl-PL" sz="3100" dirty="0"/>
              <a:t/>
            </a:r>
            <a:br>
              <a:rPr lang="pl-PL" altLang="pl-PL" sz="3100" dirty="0"/>
            </a:br>
            <a:r>
              <a:rPr lang="pl-PL" altLang="pl-PL" sz="3100" dirty="0"/>
              <a:t/>
            </a:r>
            <a:br>
              <a:rPr lang="pl-PL" altLang="pl-PL" sz="3100" dirty="0"/>
            </a:br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val="406418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ECC29F3-7486-436C-AE58-AE0D12FE4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873921"/>
              </p:ext>
            </p:extLst>
          </p:nvPr>
        </p:nvGraphicFramePr>
        <p:xfrm>
          <a:off x="611560" y="1916832"/>
          <a:ext cx="8639175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E354511B-4BD1-45F1-B3AA-7A230557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476672"/>
            <a:ext cx="8639175" cy="720000"/>
          </a:xfrm>
        </p:spPr>
        <p:txBody>
          <a:bodyPr>
            <a:noAutofit/>
          </a:bodyPr>
          <a:lstStyle/>
          <a:p>
            <a:r>
              <a:rPr lang="pl-PL" sz="2400" dirty="0"/>
              <a:t>Spółdzielnie socjalne według źródeł finansowania działań pomocowych w związku z konfliktem zbrojnym na terytorium Ukrainy w okresie 24.02.-31.03.2022 r.</a:t>
            </a:r>
          </a:p>
        </p:txBody>
      </p:sp>
    </p:spTree>
    <p:extLst>
      <p:ext uri="{BB962C8B-B14F-4D97-AF65-F5344CB8AC3E}">
        <p14:creationId xmlns:p14="http://schemas.microsoft.com/office/powerpoint/2010/main" val="128085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4"/>
          </p:nvPr>
        </p:nvSpPr>
        <p:spPr>
          <a:xfrm>
            <a:off x="395536" y="5013555"/>
            <a:ext cx="8639175" cy="827757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b="1" dirty="0">
                <a:ea typeface="Fira Sans" panose="020B0503050000020004" pitchFamily="34" charset="0"/>
              </a:rPr>
              <a:t>		</a:t>
            </a:r>
          </a:p>
          <a:p>
            <a:r>
              <a:rPr lang="pl-PL" altLang="pl-PL" b="1" dirty="0">
                <a:ea typeface="Fira Sans" panose="020B0503050000020004" pitchFamily="34" charset="0"/>
              </a:rPr>
              <a:t>tel. 22 608 31 79					</a:t>
            </a:r>
          </a:p>
          <a:p>
            <a:r>
              <a:rPr lang="pl-PL" altLang="pl-PL" b="1" dirty="0">
                <a:ea typeface="Fira Sans" panose="020B0503050000020004" pitchFamily="34" charset="0"/>
                <a:hlinkClick r:id="rId2"/>
              </a:rPr>
              <a:t>k.gos-wojcicka@stat.gov.pl</a:t>
            </a:r>
            <a:r>
              <a:rPr lang="pl-PL" altLang="pl-PL" b="1" dirty="0">
                <a:ea typeface="Fira Sans" panose="020B0503050000020004" pitchFamily="34" charset="0"/>
              </a:rPr>
              <a:t>					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9289" y="4365104"/>
            <a:ext cx="8496258" cy="827757"/>
          </a:xfrm>
        </p:spPr>
        <p:txBody>
          <a:bodyPr>
            <a:normAutofit fontScale="55000" lnSpcReduction="20000"/>
          </a:bodyPr>
          <a:lstStyle/>
          <a:p>
            <a:r>
              <a:rPr lang="pl-PL" altLang="pl-PL" b="1" dirty="0"/>
              <a:t>Kontakt:</a:t>
            </a:r>
          </a:p>
          <a:p>
            <a:r>
              <a:rPr lang="pl-PL" altLang="pl-PL" b="1" dirty="0"/>
              <a:t>Departament Badań Społecznych GUS</a:t>
            </a:r>
            <a:endParaRPr lang="pl-PL" altLang="pl-PL" dirty="0"/>
          </a:p>
          <a:p>
            <a:r>
              <a:rPr lang="pl-PL" altLang="pl-PL" b="1" dirty="0"/>
              <a:t>Karolina Goś-Wójcicka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F73A48E-5DDF-444E-9371-4FA1A8761E15}"/>
              </a:ext>
            </a:extLst>
          </p:cNvPr>
          <p:cNvSpPr/>
          <p:nvPr/>
        </p:nvSpPr>
        <p:spPr>
          <a:xfrm>
            <a:off x="323528" y="1196656"/>
            <a:ext cx="78488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Więcej:</a:t>
            </a:r>
          </a:p>
          <a:p>
            <a:r>
              <a:rPr lang="pl-PL" b="1" dirty="0">
                <a:hlinkClick r:id="rId3"/>
              </a:rPr>
              <a:t>https://stat.gov.pl/obszary-tematyczne/gospodarka-spoleczna-wolontariat</a:t>
            </a:r>
            <a:r>
              <a:rPr lang="pl-PL" dirty="0">
                <a:hlinkClick r:id="rId3"/>
              </a:rPr>
              <a:t>/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4"/>
              </a:rPr>
              <a:t>https://stat.gov.pl/statystyki-eksperymentalne/gospodarka-spoleczna/rozwoj-ekonomii-spolecznej-w-2019-r-wyniki-badan-pilotazowych,1,1.html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b="1" dirty="0"/>
              <a:t>Kolejne dane, w tym o kondycji ekonomicznej spółdzielni socjalnych </a:t>
            </a:r>
          </a:p>
          <a:p>
            <a:r>
              <a:rPr lang="pl-PL" b="1" dirty="0"/>
              <a:t>GUS opublikuje 27.01.2023 r. </a:t>
            </a:r>
          </a:p>
        </p:txBody>
      </p:sp>
    </p:spTree>
    <p:extLst>
      <p:ext uri="{BB962C8B-B14F-4D97-AF65-F5344CB8AC3E}">
        <p14:creationId xmlns:p14="http://schemas.microsoft.com/office/powerpoint/2010/main" val="40720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3D39F8B9-7CEC-4BC2-999C-134C4E434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75568"/>
              </p:ext>
            </p:extLst>
          </p:nvPr>
        </p:nvGraphicFramePr>
        <p:xfrm>
          <a:off x="1115616" y="720000"/>
          <a:ext cx="69127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9F843AEC-D82F-4D1F-8BC1-AA524E23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0"/>
            <a:ext cx="8639175" cy="720000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aktywnych spółdzielni socjalnych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4FC730-BA90-4FD2-84C7-D22E2300A536}"/>
              </a:ext>
            </a:extLst>
          </p:cNvPr>
          <p:cNvSpPr txBox="1"/>
          <p:nvPr/>
        </p:nvSpPr>
        <p:spPr>
          <a:xfrm>
            <a:off x="682674" y="4919686"/>
            <a:ext cx="8064896" cy="646331"/>
          </a:xfrm>
          <a:prstGeom prst="rect">
            <a:avLst/>
          </a:prstGeom>
          <a:solidFill>
            <a:srgbClr val="C5DD0A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Na dzień 31.12.2021 r. </a:t>
            </a:r>
            <a:r>
              <a:rPr lang="pl-PL" b="1" dirty="0"/>
              <a:t>866 spółdzielni socjalnych </a:t>
            </a:r>
            <a:r>
              <a:rPr lang="pl-PL" dirty="0"/>
              <a:t>prowadziło aktywną działalność, o 6,3% mniej niż w 2019 r. oraz o 1,6% mniej niż w 2017 r.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2B56EBB-2AEC-44B1-A274-276CB1FE380A}"/>
              </a:ext>
            </a:extLst>
          </p:cNvPr>
          <p:cNvSpPr txBox="1"/>
          <p:nvPr/>
        </p:nvSpPr>
        <p:spPr>
          <a:xfrm>
            <a:off x="1979712" y="580526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Dane za 2017 i 2019 r. pochodzą z badania pilotażowego realizowanego przez GUS w ramach projektu partnerskiego z </a:t>
            </a:r>
            <a:r>
              <a:rPr lang="pl-PL" sz="1400" dirty="0" err="1"/>
              <a:t>MRiPS</a:t>
            </a:r>
            <a:r>
              <a:rPr lang="pl-PL" sz="1400" dirty="0"/>
              <a:t> „Zintegrowany System Monitorowania Sektora Ekonomii Społecznej” współfinansowanego ze środków UE. </a:t>
            </a:r>
          </a:p>
        </p:txBody>
      </p:sp>
    </p:spTree>
    <p:extLst>
      <p:ext uri="{BB962C8B-B14F-4D97-AF65-F5344CB8AC3E}">
        <p14:creationId xmlns:p14="http://schemas.microsoft.com/office/powerpoint/2010/main" val="4050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EC86A88-6391-45FD-A243-E824F363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138775"/>
              </p:ext>
            </p:extLst>
          </p:nvPr>
        </p:nvGraphicFramePr>
        <p:xfrm>
          <a:off x="539552" y="1268760"/>
          <a:ext cx="828002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id="{4B3CD555-5793-4EFA-8D82-DEB6C27D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88913"/>
            <a:ext cx="8639175" cy="863823"/>
          </a:xfrm>
        </p:spPr>
        <p:txBody>
          <a:bodyPr>
            <a:noAutofit/>
          </a:bodyPr>
          <a:lstStyle/>
          <a:p>
            <a:r>
              <a:rPr lang="pl-PL" sz="2800" dirty="0"/>
              <a:t>Prognozowana sytuacja spółdzielni socjalnych </a:t>
            </a:r>
            <a:br>
              <a:rPr lang="pl-PL" sz="2800" dirty="0"/>
            </a:br>
            <a:r>
              <a:rPr lang="pl-PL" sz="2800" dirty="0"/>
              <a:t>w 2020 r. w związku z pandemią COVID-19</a:t>
            </a:r>
          </a:p>
        </p:txBody>
      </p:sp>
    </p:spTree>
    <p:extLst>
      <p:ext uri="{BB962C8B-B14F-4D97-AF65-F5344CB8AC3E}">
        <p14:creationId xmlns:p14="http://schemas.microsoft.com/office/powerpoint/2010/main" val="203927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8360273-8EC4-4BE8-8015-3A774333F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596723"/>
              </p:ext>
            </p:extLst>
          </p:nvPr>
        </p:nvGraphicFramePr>
        <p:xfrm>
          <a:off x="252412" y="1844824"/>
          <a:ext cx="87840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84911DDA-B68C-4A5E-8BCB-38AA9B9F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49" y="692776"/>
            <a:ext cx="8639175" cy="720000"/>
          </a:xfrm>
        </p:spPr>
        <p:txBody>
          <a:bodyPr>
            <a:normAutofit fontScale="90000"/>
          </a:bodyPr>
          <a:lstStyle/>
          <a:p>
            <a:r>
              <a:rPr lang="pl-PL" dirty="0"/>
              <a:t>Faktyczne zmiany w zatrudnieniu </a:t>
            </a:r>
            <a:br>
              <a:rPr lang="pl-PL" dirty="0"/>
            </a:br>
            <a:r>
              <a:rPr lang="pl-PL" dirty="0"/>
              <a:t>w spółdzielniach socjalnych </a:t>
            </a:r>
            <a:br>
              <a:rPr lang="pl-PL" dirty="0"/>
            </a:br>
            <a:r>
              <a:rPr lang="pl-PL" dirty="0"/>
              <a:t>a prognozowana sytuacja* (31.12.2020 r.)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15ED03F-0B62-4F55-A8D2-44E12DA70A24}"/>
              </a:ext>
            </a:extLst>
          </p:cNvPr>
          <p:cNvSpPr txBox="1"/>
          <p:nvPr/>
        </p:nvSpPr>
        <p:spPr>
          <a:xfrm>
            <a:off x="1331640" y="5857447"/>
            <a:ext cx="725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* Uwzględniono wyłącznie spółdzielnie socjalne, które wzięły udział w badaniu za 2019 r. </a:t>
            </a:r>
          </a:p>
        </p:txBody>
      </p:sp>
    </p:spTree>
    <p:extLst>
      <p:ext uri="{BB962C8B-B14F-4D97-AF65-F5344CB8AC3E}">
        <p14:creationId xmlns:p14="http://schemas.microsoft.com/office/powerpoint/2010/main" val="146978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4911DDA-B68C-4A5E-8BCB-38AA9B9F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404664"/>
            <a:ext cx="8639175" cy="936104"/>
          </a:xfrm>
        </p:spPr>
        <p:txBody>
          <a:bodyPr>
            <a:noAutofit/>
          </a:bodyPr>
          <a:lstStyle/>
          <a:p>
            <a:r>
              <a:rPr lang="pl-PL" sz="2800" dirty="0"/>
              <a:t>Faktyczne zmiany w spółdzielniach, które prognozowały pogorszenie sytuacji w 2020 r. </a:t>
            </a:r>
            <a:br>
              <a:rPr lang="pl-PL" sz="2800" dirty="0"/>
            </a:br>
            <a:r>
              <a:rPr lang="pl-PL" sz="2800" dirty="0"/>
              <a:t>w związku z COVID-19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CACF57A-D6DD-4A6E-8314-0B9405345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947626"/>
              </p:ext>
            </p:extLst>
          </p:nvPr>
        </p:nvGraphicFramePr>
        <p:xfrm>
          <a:off x="4572000" y="1556794"/>
          <a:ext cx="4572000" cy="44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6">
            <a:extLst>
              <a:ext uri="{FF2B5EF4-FFF2-40B4-BE49-F238E27FC236}">
                <a16:creationId xmlns:a16="http://schemas.microsoft.com/office/drawing/2014/main" id="{64E1B75A-E7DB-436E-9F40-EE0F5E3F1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613183"/>
              </p:ext>
            </p:extLst>
          </p:nvPr>
        </p:nvGraphicFramePr>
        <p:xfrm>
          <a:off x="395536" y="1556793"/>
          <a:ext cx="4608512" cy="444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0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476A9B4-3FFD-4C54-BA31-3A581BDFF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11225"/>
              </p:ext>
            </p:extLst>
          </p:nvPr>
        </p:nvGraphicFramePr>
        <p:xfrm>
          <a:off x="0" y="1052736"/>
          <a:ext cx="8639175" cy="435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A98427A4-A36A-47A1-98CD-86B90C5A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73001"/>
            <a:ext cx="8783191" cy="720000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Odsetek podmiotów gospodarki społecznej zaangażowanych </a:t>
            </a:r>
            <a:br>
              <a:rPr lang="pl-PL" sz="2400" dirty="0"/>
            </a:br>
            <a:r>
              <a:rPr lang="pl-PL" sz="2400" dirty="0"/>
              <a:t>w pomoc w związku z działaniami wojennymi na terytorium Ukrainy w okresie 24.02.-31.03.2022 r.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9593C6C-8BE3-4D8E-966D-DEE5ED760517}"/>
              </a:ext>
            </a:extLst>
          </p:cNvPr>
          <p:cNvSpPr txBox="1"/>
          <p:nvPr/>
        </p:nvSpPr>
        <p:spPr>
          <a:xfrm>
            <a:off x="1259632" y="5482098"/>
            <a:ext cx="6624736" cy="646331"/>
          </a:xfrm>
          <a:prstGeom prst="rect">
            <a:avLst/>
          </a:prstGeom>
          <a:solidFill>
            <a:srgbClr val="C5DD0A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176 spółdzielni socjalnych podejmowało działania pomocowe, w tym 5 zarówno na terenie Polski, jak i na terenie Ukrainy. </a:t>
            </a:r>
          </a:p>
        </p:txBody>
      </p:sp>
    </p:spTree>
    <p:extLst>
      <p:ext uri="{BB962C8B-B14F-4D97-AF65-F5344CB8AC3E}">
        <p14:creationId xmlns:p14="http://schemas.microsoft.com/office/powerpoint/2010/main" val="408516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139E8BB-6E83-4ACE-99AE-29EF106DA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882555"/>
              </p:ext>
            </p:extLst>
          </p:nvPr>
        </p:nvGraphicFramePr>
        <p:xfrm>
          <a:off x="504825" y="1556792"/>
          <a:ext cx="86391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6EA38C41-0D36-4298-8911-AB3F412E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97" y="764704"/>
            <a:ext cx="8639175" cy="72000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2700" dirty="0"/>
              <a:t>Struktura spółdzielni ekonomii społecznej zaangażowanych w pomoc w związku z działaniami wojennymi na terytorium Ukrainy w okresie 24.02.-31.03.2022 r.</a:t>
            </a:r>
          </a:p>
        </p:txBody>
      </p:sp>
    </p:spTree>
    <p:extLst>
      <p:ext uri="{BB962C8B-B14F-4D97-AF65-F5344CB8AC3E}">
        <p14:creationId xmlns:p14="http://schemas.microsoft.com/office/powerpoint/2010/main" val="321615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7A7E459-9D11-4CC5-A21E-00AA8C6C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15903"/>
            <a:ext cx="8639175" cy="1296144"/>
          </a:xfrm>
        </p:spPr>
        <p:txBody>
          <a:bodyPr>
            <a:noAutofit/>
          </a:bodyPr>
          <a:lstStyle/>
          <a:p>
            <a:r>
              <a:rPr lang="pl-PL" sz="2200" dirty="0"/>
              <a:t>Spółdzielnie socjalne według działań pomocowych</a:t>
            </a:r>
            <a:br>
              <a:rPr lang="pl-PL" sz="2200" dirty="0"/>
            </a:br>
            <a:r>
              <a:rPr lang="pl-PL" sz="2200" dirty="0"/>
              <a:t>w związku z działaniami wojennymi na terytorium Ukrainy </a:t>
            </a:r>
            <a:br>
              <a:rPr lang="pl-PL" sz="2200" dirty="0"/>
            </a:br>
            <a:r>
              <a:rPr lang="pl-PL" sz="2200" dirty="0"/>
              <a:t>w okresie 24.02.-31.03.2022 r.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B8D8F1AE-308A-433E-9194-344CE233F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09845"/>
              </p:ext>
            </p:extLst>
          </p:nvPr>
        </p:nvGraphicFramePr>
        <p:xfrm>
          <a:off x="490004" y="1178254"/>
          <a:ext cx="8639175" cy="543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77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A4AD865-9421-4097-9A06-B4FAB30C2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84520"/>
              </p:ext>
            </p:extLst>
          </p:nvPr>
        </p:nvGraphicFramePr>
        <p:xfrm>
          <a:off x="288862" y="1700808"/>
          <a:ext cx="8712075" cy="421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6EC5AC28-836F-4679-AA0A-05D7617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3" y="548680"/>
            <a:ext cx="8639175" cy="720000"/>
          </a:xfrm>
        </p:spPr>
        <p:txBody>
          <a:bodyPr>
            <a:noAutofit/>
          </a:bodyPr>
          <a:lstStyle/>
          <a:p>
            <a:r>
              <a:rPr lang="pl-PL" sz="2600" dirty="0"/>
              <a:t>Skala pomocy udzielnej przez spółdzielnie socjalne </a:t>
            </a:r>
            <a:br>
              <a:rPr lang="pl-PL" sz="2600" dirty="0"/>
            </a:br>
            <a:r>
              <a:rPr lang="pl-PL" sz="2600" dirty="0"/>
              <a:t>w związku z działaniami wojennymi na terytorium Ukrainy w okresie 24.02.-31.03.2022 r.</a:t>
            </a:r>
          </a:p>
        </p:txBody>
      </p:sp>
    </p:spTree>
    <p:extLst>
      <p:ext uri="{BB962C8B-B14F-4D97-AF65-F5344CB8AC3E}">
        <p14:creationId xmlns:p14="http://schemas.microsoft.com/office/powerpoint/2010/main" val="831890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andard100GUS.potx" id="{6441E850-C462-4CBB-A592-98ED2CEF2EEF}" vid="{07516DDE-6A2E-4733-AC44-76314AAE5BB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yDI" ma:contentTypeID="0x0101002EF1A45B0F0C744C9C6EBAC5305EB41E00D0F031F119F2ED45886ACEB762B1241B" ma:contentTypeVersion="2" ma:contentTypeDescription="" ma:contentTypeScope="" ma:versionID="ff34fb7f94b914de23a52b11edc6c0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dcdc83f5f7f246eeae9e313b7dd70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1CAD75-B352-40C7-B2F8-7ABF2C235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33A759-C8EE-4408-A94F-18746B033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B854B-68A2-4AD7-B7E9-BA7B2A0A4C20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z jubileuszową wersją logo GUS</Template>
  <TotalTime>5508</TotalTime>
  <Words>302</Words>
  <Application>Microsoft Office PowerPoint</Application>
  <PresentationFormat>Pokaz na ekranie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Fira Sans</vt:lpstr>
      <vt:lpstr>Fira Sans SemiBold</vt:lpstr>
      <vt:lpstr>Motyw pakietu Office</vt:lpstr>
      <vt:lpstr>    Spółdzielnie socjalne w dobie pandemii COVID-19 i konfliktu zbrojnego w Ukrainie w świetle danych GUS  </vt:lpstr>
      <vt:lpstr>Liczba aktywnych spółdzielni socjalnych</vt:lpstr>
      <vt:lpstr>Prognozowana sytuacja spółdzielni socjalnych  w 2020 r. w związku z pandemią COVID-19</vt:lpstr>
      <vt:lpstr>Faktyczne zmiany w zatrudnieniu  w spółdzielniach socjalnych  a prognozowana sytuacja* (31.12.2020 r.)</vt:lpstr>
      <vt:lpstr>Faktyczne zmiany w spółdzielniach, które prognozowały pogorszenie sytuacji w 2020 r.  w związku z COVID-19</vt:lpstr>
      <vt:lpstr>Odsetek podmiotów gospodarki społecznej zaangażowanych  w pomoc w związku z działaniami wojennymi na terytorium Ukrainy w okresie 24.02.-31.03.2022 r. </vt:lpstr>
      <vt:lpstr> Struktura spółdzielni ekonomii społecznej zaangażowanych w pomoc w związku z działaniami wojennymi na terytorium Ukrainy w okresie 24.02.-31.03.2022 r.</vt:lpstr>
      <vt:lpstr>Spółdzielnie socjalne według działań pomocowych w związku z działaniami wojennymi na terytorium Ukrainy  w okresie 24.02.-31.03.2022 r.</vt:lpstr>
      <vt:lpstr>Skala pomocy udzielnej przez spółdzielnie socjalne  w związku z działaniami wojennymi na terytorium Ukrainy w okresie 24.02.-31.03.2022 r.</vt:lpstr>
      <vt:lpstr>Spółdzielnie socjalne według źródeł finansowania działań pomocowych w związku z konfliktem zbrojnym na terytorium Ukrainy w okresie 24.02.-31.03.2022 r.</vt:lpstr>
      <vt:lpstr>Prezentacja programu PowerPoint</vt:lpstr>
    </vt:vector>
  </TitlesOfParts>
  <Company>GUS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 jest stan ekonomii społecznej w Polsce?</dc:title>
  <dc:creator>Makowska-Belta Edyta</dc:creator>
  <cp:lastModifiedBy>Admin</cp:lastModifiedBy>
  <cp:revision>151</cp:revision>
  <dcterms:created xsi:type="dcterms:W3CDTF">2019-03-15T09:29:39Z</dcterms:created>
  <dcterms:modified xsi:type="dcterms:W3CDTF">2022-10-13T09:27:31Z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0x0101002EF1A45B0F0C744C9C6EBAC5305EB41E00D0F031F119F2ED45886ACEB762B1241B</vt:lpwstr>
  </property>
</Properties>
</file>