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1872" r:id="rId4"/>
    <p:sldId id="1887" r:id="rId5"/>
    <p:sldId id="1888" r:id="rId6"/>
    <p:sldId id="1893" r:id="rId7"/>
    <p:sldId id="1889" r:id="rId8"/>
    <p:sldId id="1894" r:id="rId9"/>
    <p:sldId id="1896" r:id="rId10"/>
    <p:sldId id="1890" r:id="rId11"/>
    <p:sldId id="1891" r:id="rId12"/>
    <p:sldId id="1895" r:id="rId13"/>
    <p:sldId id="1892" r:id="rId14"/>
  </p:sldIdLst>
  <p:sldSz cx="9144000" cy="5143500" type="screen16x9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406" autoAdjust="0"/>
  </p:normalViewPr>
  <p:slideViewPr>
    <p:cSldViewPr>
      <p:cViewPr varScale="1">
        <p:scale>
          <a:sx n="86" d="100"/>
          <a:sy n="86" d="100"/>
        </p:scale>
        <p:origin x="797" y="6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19482-6D72-45F7-8E9B-5228665E12F1}" type="datetimeFigureOut">
              <a:rPr lang="pl-PL" smtClean="0"/>
              <a:t>04.10.2022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B0335E-7DFF-40E2-BC3E-6B0C7724FA1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4459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B0335E-7DFF-40E2-BC3E-6B0C7724FA19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72229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Inne formy aktywności – stowarzyszenie rejestrowe, zwykłe i spółka non profit</a:t>
            </a:r>
          </a:p>
          <a:p>
            <a:r>
              <a:rPr lang="pl-PL" dirty="0"/>
              <a:t>Zbiórki publiczne, darowizny, możliwościach w przypadku organizacji pożytku publicznego – będzie też tutaj takie większe przekrojowe ćwiczenie w tym temacie 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19FFE4-762F-4459-87C4-9FC6B4886375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94280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/>
              <a:t>(np. bezrobocie, niepełnosprawność, bezradności w sprawach opiekuńczo-wychowawczych i prowadzenia gospodarstwa domowego, zwłaszcza w rodzinach niepełnych lub wielodzietnych, zdarzenia losowego i sytuacji kryzysowej; klęski żywiołowej lub ekologicznej)</a:t>
            </a:r>
            <a:endParaRPr lang="pl-PL" b="0" i="0" dirty="0">
              <a:solidFill>
                <a:srgbClr val="515151"/>
              </a:solidFill>
              <a:effectLst/>
              <a:latin typeface="Open Sans" panose="020B0606030504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b="0" i="0" dirty="0">
              <a:solidFill>
                <a:srgbClr val="515151"/>
              </a:solidFill>
              <a:effectLst/>
              <a:latin typeface="Open Sans" panose="020B0606030504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0" i="0" dirty="0">
                <a:solidFill>
                  <a:srgbClr val="515151"/>
                </a:solidFill>
                <a:effectLst/>
                <a:latin typeface="Open Sans" panose="020B0606030504020204" pitchFamily="34" charset="0"/>
              </a:rPr>
              <a:t>o której mowa w art. 3 pkt 1 ustawy z dnia 19 sierpnia 1994 r. o ochronie zdrowia psychicznego – chodzi tutaj o osoby chore psychicznie (wykazującej zaburzenia psychotyczne), upośledzonej umysłowo, wykazującej inne zakłócenia czynności psychicznych, które zgodnie ze stanem wiedzy medycznej zaliczane są do zaburzeń psychicznych, a osoba ta wymaga świadczeń zdrowotnych lub innych form pomocy i opieki niezbędnych do życia w środowisku rodzinnym lub społecznym,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0335E-7DFF-40E2-BC3E-6B0C7724FA19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2220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Ustawa o ES wprowadza zmiany w ustawie o pomocy społecznej, diagnoza społeczna będzie uwzględniał zdolność PES do realizacji usług społecznych </a:t>
            </a:r>
          </a:p>
          <a:p>
            <a:r>
              <a:rPr lang="pl-PL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W strategiach po zmianach wynikających z przyjęcia ustawy, znajdą się m.in. informacje o usługach społecznych i zadaniach publicznych, które będą zlecane podmiotom ekonomii społecznej</a:t>
            </a:r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0335E-7DFF-40E2-BC3E-6B0C7724FA19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37986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0" i="0" dirty="0">
                <a:solidFill>
                  <a:srgbClr val="515151"/>
                </a:solidFill>
                <a:effectLst/>
                <a:latin typeface="Open Sans" panose="020B0606030504020204" pitchFamily="34" charset="0"/>
              </a:rPr>
              <a:t>aby nie zwracać środków należy w ciągu 3 miesięcy zatrudnić kolejną osobę z niepełnosprawnością, przy czym przerwa w zatrudnieniu nie jest wliczana do trwałości miejsca pracy i wydłuża ten okres</a:t>
            </a:r>
          </a:p>
          <a:p>
            <a:endParaRPr lang="pl-PL" b="0" i="0" dirty="0">
              <a:solidFill>
                <a:srgbClr val="515151"/>
              </a:solidFill>
              <a:effectLst/>
              <a:latin typeface="Open Sans" panose="020B0606030504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b="0" i="0" dirty="0">
                <a:solidFill>
                  <a:srgbClr val="515151"/>
                </a:solidFill>
                <a:effectLst/>
                <a:latin typeface="Open Sans" panose="020B0606030504020204" pitchFamily="34" charset="0"/>
              </a:rPr>
              <a:t>(max. kwota to minimalna pensja) osoby niepełnosprawnej zarejestrowanej w urzędzie pracy jako osoba bezrobotna lub poszukująca pracy, która była uczestnikiem warsztatu terapii zajęciowej i odbyła nieodpłatną praktykę zawodową w spółdzielni socjalnej lub przedsiębiorstwie społecznym na podstawie indywidualnego programu rehabilitacji (wymiar do 15 godzin tygodniowo, przez okres do 3 miesięcy, z możliwością przedłużenia do 6 miesięcy), a następnie podjęła zatrudnienie w spółdzielni.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0335E-7DFF-40E2-BC3E-6B0C7724FA19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032026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pl-PL" b="0" i="0" dirty="0">
                <a:solidFill>
                  <a:srgbClr val="515151"/>
                </a:solidFill>
                <a:effectLst/>
                <a:latin typeface="Open Sans" panose="020B0606030504020204" pitchFamily="34" charset="0"/>
              </a:rPr>
              <a:t>Przejrzystość finansowa z kolei oznacza, że spółdzielnia socjalna nie będzie mogła: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15151"/>
                </a:solidFill>
                <a:effectLst/>
                <a:latin typeface="Open Sans" panose="020B0606030504020204" pitchFamily="34" charset="0"/>
              </a:rPr>
              <a:t>udzielać pożyczek osobom prawnym organizacyjnie z nim powiązanym ani swoim członkom, członkom organów tego przedsiębiorstwa, osobom zatrudnionym w tym przedsiębiorstwie ani osobom, z którymi osoby zatrudnione w tym przedsiębiorstwie pozostają w związku małżeńskim, we wspólnym pożyciu albo w stosunku pokrewieństwa lub powinowactwa w linii prostej, pokrewieństwa lub powinowactwa w linii bocznej do drugiego stopnia albo są związani z tytułu przysposobienia, opieki lub kurateli, ani zabezpieczać ich zobowiązań mieniem przedsiębiorstwa społecznego,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15151"/>
                </a:solidFill>
                <a:effectLst/>
                <a:latin typeface="Open Sans" panose="020B0606030504020204" pitchFamily="34" charset="0"/>
              </a:rPr>
              <a:t>przekazywać majątku na rzecz osób powiązanych na zasadach innych niż w przypadku osób trzecich, w szczególności jeżeli przekazanie to następuje nieodpłatnie lub na preferencyjnych warunkach,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15151"/>
                </a:solidFill>
                <a:effectLst/>
                <a:latin typeface="Open Sans" panose="020B0606030504020204" pitchFamily="34" charset="0"/>
              </a:rPr>
              <a:t>wykorzystywać majątku na rzecz osób powiązanych na zasadach innych niż w przypadku osób trzecich, chyba że to wykorzystanie wynika bezpośrednio z celu statutowego,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15151"/>
                </a:solidFill>
                <a:effectLst/>
                <a:latin typeface="Open Sans" panose="020B0606030504020204" pitchFamily="34" charset="0"/>
              </a:rPr>
              <a:t>dokonywać zakupu towarów lub usług od osób prawnych organizacyjnie z nim powiązanych lub podmiotów, w których uczestniczą osoby powiązane na zasadach innych niż w przypadku osób trzecich lub po cenach wyższych niż rynkowe.</a:t>
            </a:r>
          </a:p>
          <a:p>
            <a:pPr algn="l"/>
            <a:r>
              <a:rPr lang="pl-PL" b="0" i="0" dirty="0">
                <a:solidFill>
                  <a:srgbClr val="515151"/>
                </a:solidFill>
                <a:effectLst/>
                <a:latin typeface="Open Sans" panose="020B0606030504020204" pitchFamily="34" charset="0"/>
              </a:rPr>
              <a:t>W praktyce oznacza to, że jeśli jesteś członkiem zarządu przedsiębiorstwa społecznego, to przykładowo przedsiębiorstwo społeczne nie będzie mogło: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15151"/>
                </a:solidFill>
                <a:effectLst/>
                <a:latin typeface="Open Sans" panose="020B0606030504020204" pitchFamily="34" charset="0"/>
              </a:rPr>
              <a:t>udzielić pożyczki ani Tobie, ani Twojej żonie / mężowi, córce / synowi, dziadkowi, szwagrowi, teściowi i teściowej… a także pracownikom, czy członkom organów firmy społecznej,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15151"/>
                </a:solidFill>
                <a:effectLst/>
                <a:latin typeface="Open Sans" panose="020B0606030504020204" pitchFamily="34" charset="0"/>
              </a:rPr>
              <a:t>przekazać majątku na rzecz ww. osób,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b="0" i="0" dirty="0">
                <a:solidFill>
                  <a:srgbClr val="515151"/>
                </a:solidFill>
                <a:effectLst/>
                <a:latin typeface="Open Sans" panose="020B0606030504020204" pitchFamily="34" charset="0"/>
              </a:rPr>
              <a:t>kupować usług od podmiotów, w których uczestniczą ww. osoby, a także od osób prawnych powiązanych (np. od stowarzyszenia, które jest członkiem spółdzielni) na zasadach innych niż rynkowe (zwłaszcza po wyższych cenach).</a:t>
            </a:r>
          </a:p>
          <a:p>
            <a:pPr algn="l"/>
            <a:r>
              <a:rPr lang="pl-PL" b="0" i="0" dirty="0">
                <a:solidFill>
                  <a:srgbClr val="515151"/>
                </a:solidFill>
                <a:effectLst/>
                <a:latin typeface="Open Sans" panose="020B0606030504020204" pitchFamily="34" charset="0"/>
              </a:rPr>
              <a:t>Powyższe wymogi to specjalne warunki, które muszą być spełnione, gdy spółdzielnia socjalna będzie chciała mieć status przedsiębiorstwa społecznego.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0335E-7DFF-40E2-BC3E-6B0C7724FA19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91692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Dwa pierwsze PS zrównane z </a:t>
            </a:r>
            <a:r>
              <a:rPr lang="pl-PL" dirty="0" err="1"/>
              <a:t>Zpchr</a:t>
            </a:r>
            <a:endParaRPr lang="pl-PL" dirty="0"/>
          </a:p>
          <a:p>
            <a:endParaRPr lang="pl-PL" dirty="0"/>
          </a:p>
          <a:p>
            <a:r>
              <a:rPr lang="pl-PL" dirty="0"/>
              <a:t>10 osób pełne etaty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B0335E-7DFF-40E2-BC3E-6B0C7724FA19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98004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 err="1"/>
              <a:t>webinar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19FFE4-762F-4459-87C4-9FC6B4886375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795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04.10.2022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04.10.2022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04.10.2022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446F7445-F4F0-D036-E6FE-77F96C0869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953"/>
            <a:ext cx="9144000" cy="51435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664267"/>
            <a:ext cx="8229600" cy="654721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491629"/>
            <a:ext cx="8229600" cy="310299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04.10.2022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04.10.2022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04.10.2022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04.10.2022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04.10.2022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04.10.2022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04.10.2022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04.10.2022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04.10.2022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2" y="0"/>
            <a:ext cx="912915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4438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F65F0D-8D08-37BB-7A1F-713996187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/>
              <a:t>Dodatkowe obowiązki dla </a:t>
            </a:r>
            <a:r>
              <a:rPr lang="pl-PL" sz="3200" dirty="0" err="1"/>
              <a:t>spn.s</a:t>
            </a:r>
            <a:r>
              <a:rPr lang="pl-PL" sz="3200" dirty="0"/>
              <a:t>. ze statusem PS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45300A8-07D5-3F31-CC02-77084B16A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lnSpc>
                <a:spcPct val="107000"/>
              </a:lnSpc>
            </a:pPr>
            <a:r>
              <a:rPr lang="pl-PL" dirty="0"/>
              <a:t>3 pracowników co najmniej na pół etatu </a:t>
            </a:r>
          </a:p>
          <a:p>
            <a:pPr>
              <a:lnSpc>
                <a:spcPct val="107000"/>
              </a:lnSpc>
            </a:pPr>
            <a:r>
              <a:rPr lang="pl-PL" dirty="0"/>
              <a:t>osoby defaworyzowane wliczane do limitu zatrudnienia – ½ etatu</a:t>
            </a:r>
          </a:p>
          <a:p>
            <a:pPr>
              <a:lnSpc>
                <a:spcPct val="107000"/>
              </a:lnSpc>
            </a:pPr>
            <a:r>
              <a:rPr lang="pl-PL" dirty="0"/>
              <a:t>plan reintegracyjny (czasami obowiązkowy)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pl-PL" dirty="0"/>
              <a:t>stosowanie przepisów dot. przejrzystości finansowej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pl-PL" dirty="0"/>
              <a:t>konsultacje z pracownikami (*)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pl-PL" dirty="0"/>
              <a:t>obowiązki sprawozdawcze i informacyjne względem wojewody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21472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D28DAF-EBA5-8F7F-B678-F07DD6E35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Dodatkowe wsparcie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961450-5ADA-7E58-6D77-3C94D268D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257175" indent="-257175">
              <a:lnSpc>
                <a:spcPct val="107000"/>
              </a:lnSpc>
              <a:spcAft>
                <a:spcPts val="600"/>
              </a:spcAft>
              <a:tabLst>
                <a:tab pos="342900" algn="l"/>
              </a:tabLst>
            </a:pPr>
            <a:r>
              <a:rPr lang="pl-PL" dirty="0"/>
              <a:t>dofinansowanie do 50% oprocentowania zaciągniętych kredytów pod warunkiem wykorzystania tych kredytów na cele związane z rehabilitacją zawodową i społeczną osób niepełnosprawnych  </a:t>
            </a:r>
          </a:p>
          <a:p>
            <a:pPr marL="257175" indent="-257175">
              <a:lnSpc>
                <a:spcPct val="107000"/>
              </a:lnSpc>
              <a:spcAft>
                <a:spcPts val="600"/>
              </a:spcAft>
              <a:tabLst>
                <a:tab pos="342900" algn="l"/>
              </a:tabLst>
            </a:pPr>
            <a:r>
              <a:rPr lang="pl-PL" dirty="0"/>
              <a:t>zwrot kosztów budowy lub przebudowy związanej z modernizacją obiektów i pomieszczeń zakładu, kosztów transportowych, administracyjnych, o ile wynikają one z zatrudnienia osoby niepełnosprawnej – dotyczy to przedsiębiorstwa społecznego, u którego wskaźnik zatrudnienia osób niepełnosprawnych wynosi co najmniej 50%</a:t>
            </a:r>
          </a:p>
          <a:p>
            <a:pPr marL="257175" indent="-257175">
              <a:lnSpc>
                <a:spcPct val="107000"/>
              </a:lnSpc>
              <a:spcAft>
                <a:spcPts val="600"/>
              </a:spcAft>
              <a:tabLst>
                <a:tab pos="342900" algn="l"/>
              </a:tabLst>
            </a:pPr>
            <a:r>
              <a:rPr lang="pl-PL" dirty="0"/>
              <a:t>możliwość zmniejszenia wpłat na PFRON </a:t>
            </a:r>
          </a:p>
          <a:p>
            <a:pPr marL="257175" indent="-257175">
              <a:lnSpc>
                <a:spcPct val="107000"/>
              </a:lnSpc>
              <a:spcAft>
                <a:spcPts val="600"/>
              </a:spcAft>
              <a:tabLst>
                <a:tab pos="342900" algn="l"/>
              </a:tabLst>
            </a:pPr>
            <a:r>
              <a:rPr lang="pl-PL" dirty="0"/>
              <a:t>resortowe programy wspierania ekonomii społecznej (*)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57274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5C1DCE-C78F-7B9D-4AA1-AFFEAC4D5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Skutki ustawy o ES dla </a:t>
            </a:r>
            <a:r>
              <a:rPr lang="pl-PL" dirty="0" err="1"/>
              <a:t>spn</a:t>
            </a:r>
            <a:r>
              <a:rPr lang="pl-PL" dirty="0"/>
              <a:t>. s.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E265CBA-D472-B113-D8A6-F819B35642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Czy warto, by spółdzielnie socjalne wnioskowały o status przedsiębiorstwa społecznego?</a:t>
            </a:r>
          </a:p>
          <a:p>
            <a:r>
              <a:rPr lang="pl-PL" sz="2800" dirty="0"/>
              <a:t>Coraz mniejsza atrakcyjność spółdzielni socjalnej jako formy prawnej w gronie PS?</a:t>
            </a:r>
          </a:p>
          <a:p>
            <a:r>
              <a:rPr lang="pl-PL" sz="2800" dirty="0"/>
              <a:t>Jak wnioskować o status przedsiębiorstwa społecznego? </a:t>
            </a:r>
          </a:p>
          <a:p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4850496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D1C547-EFE4-443C-9A8B-05FF8C101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915566"/>
            <a:ext cx="9144000" cy="972048"/>
          </a:xfrm>
          <a:solidFill>
            <a:srgbClr val="FF6600"/>
          </a:solidFill>
        </p:spPr>
        <p:txBody>
          <a:bodyPr>
            <a:normAutofit/>
          </a:bodyPr>
          <a:lstStyle/>
          <a:p>
            <a:r>
              <a:rPr lang="pl-PL" dirty="0">
                <a:effectLst/>
                <a:latin typeface="PT Sans" panose="020B0503020203020204" pitchFamily="34" charset="0"/>
              </a:rPr>
              <a:t>Dziękuję za uwagę!</a:t>
            </a:r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F5434719-BDCB-5312-6255-BB1837F3E3E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247" b="31506"/>
          <a:stretch/>
        </p:blipFill>
        <p:spPr>
          <a:xfrm>
            <a:off x="1938203" y="3247615"/>
            <a:ext cx="2345766" cy="803352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id="{C8472710-E397-8A8D-B30B-7792AC44A30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0726" y="2562415"/>
            <a:ext cx="2173605" cy="2173605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15EC3E62-E955-5EFC-13D2-7FDBF7718DF6}"/>
              </a:ext>
            </a:extLst>
          </p:cNvPr>
          <p:cNvSpPr txBox="1"/>
          <p:nvPr/>
        </p:nvSpPr>
        <p:spPr>
          <a:xfrm>
            <a:off x="755576" y="2248584"/>
            <a:ext cx="74168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l-PL" sz="2000" dirty="0">
                <a:effectLst/>
                <a:latin typeface="PT Sans" panose="020B0503020203020204" pitchFamily="34" charset="0"/>
              </a:rPr>
              <a:t>Waldemar Żbik</a:t>
            </a:r>
          </a:p>
          <a:p>
            <a:pPr algn="ctr"/>
            <a:r>
              <a:rPr lang="pl-PL" sz="2000" dirty="0">
                <a:latin typeface="PT Sans" panose="020B0503020203020204" pitchFamily="34" charset="0"/>
              </a:rPr>
              <a:t>waldek.zbik@przedsiebiorstwospoleczne.pl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4012331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03CEDF33-1BDF-F1AF-6A36-7564A2189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Plan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EFC34214-6B09-7181-B688-264E836FC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Zmiany w ustawie o spółdzielniach socjalnych</a:t>
            </a:r>
          </a:p>
          <a:p>
            <a:r>
              <a:rPr lang="pl-PL" dirty="0"/>
              <a:t>Zmiany w preferencjach dla </a:t>
            </a:r>
            <a:r>
              <a:rPr lang="pl-PL" dirty="0" err="1"/>
              <a:t>spn.s</a:t>
            </a:r>
            <a:r>
              <a:rPr lang="pl-PL" dirty="0"/>
              <a:t>. (niewielkie)</a:t>
            </a:r>
          </a:p>
          <a:p>
            <a:r>
              <a:rPr lang="pl-PL" dirty="0"/>
              <a:t>Status przedsiębiorstwa społecznego oraz dodatkowe obowiązki i korzyści z nim związane</a:t>
            </a:r>
          </a:p>
        </p:txBody>
      </p:sp>
    </p:spTree>
    <p:extLst>
      <p:ext uri="{BB962C8B-B14F-4D97-AF65-F5344CB8AC3E}">
        <p14:creationId xmlns:p14="http://schemas.microsoft.com/office/powerpoint/2010/main" val="162358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D1C547-EFE4-443C-9A8B-05FF8C101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39702"/>
            <a:ext cx="9144000" cy="972048"/>
          </a:xfrm>
          <a:noFill/>
        </p:spPr>
        <p:txBody>
          <a:bodyPr>
            <a:normAutofit fontScale="90000"/>
          </a:bodyPr>
          <a:lstStyle/>
          <a:p>
            <a:r>
              <a:rPr lang="pl-PL" dirty="0"/>
              <a:t>Jakie zmiany zostały wprowadzone w ustawie o spółdzielniach socjalnych?</a:t>
            </a:r>
          </a:p>
        </p:txBody>
      </p:sp>
    </p:spTree>
    <p:extLst>
      <p:ext uri="{BB962C8B-B14F-4D97-AF65-F5344CB8AC3E}">
        <p14:creationId xmlns:p14="http://schemas.microsoft.com/office/powerpoint/2010/main" val="3032046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044CD0-A24D-EF86-410C-7CE5AEECE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Reintegracja społeczna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7498119-C1A9-2085-125D-B9BBD9D2B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67694"/>
            <a:ext cx="4114800" cy="25269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dirty="0"/>
              <a:t>Działania mające na celu odbudowanie i podtrzymanie umiejętności uczestniczenia w życiu społeczności lokalnej i pełnienia ról społecznych w miejscu pracy, zamieszkania lub pobytu.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33633A7-3991-C6C3-3220-8A7101523B71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105400" y="2067295"/>
            <a:ext cx="4038600" cy="2526929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/>
              <a:t>Działania </a:t>
            </a:r>
            <a:r>
              <a:rPr lang="pl-PL" b="1" dirty="0">
                <a:solidFill>
                  <a:srgbClr val="FF6600"/>
                </a:solidFill>
              </a:rPr>
              <a:t>służące </a:t>
            </a:r>
            <a:r>
              <a:rPr lang="pl-PL" dirty="0"/>
              <a:t>odbudowaniu lub nabyciu i podtrzymaniu umiejętności uczestniczenia w życiu społeczności lokalnej i pełnienia ról społecznych w miejscu pracy, zamieszkania lub pobytu, </a:t>
            </a:r>
            <a:r>
              <a:rPr lang="pl-PL" b="1" dirty="0">
                <a:solidFill>
                  <a:srgbClr val="FF6600"/>
                </a:solidFill>
              </a:rPr>
              <a:t>w tym rehabilitację społeczną osób niepełnosprawnych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D4EBBAF8-03DB-DA8A-C30E-18E61D8D5329}"/>
              </a:ext>
            </a:extLst>
          </p:cNvPr>
          <p:cNvSpPr txBox="1"/>
          <p:nvPr/>
        </p:nvSpPr>
        <p:spPr>
          <a:xfrm>
            <a:off x="1493657" y="1291608"/>
            <a:ext cx="1134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rgbClr val="4077A7"/>
                </a:solidFill>
                <a:latin typeface="PT Sans" panose="020B0503020203020204" pitchFamily="34" charset="0"/>
              </a:rPr>
              <a:t>PRZED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FAD06648-4383-E0D9-B3E4-221C7AE29550}"/>
              </a:ext>
            </a:extLst>
          </p:cNvPr>
          <p:cNvSpPr txBox="1"/>
          <p:nvPr/>
        </p:nvSpPr>
        <p:spPr>
          <a:xfrm>
            <a:off x="6549947" y="1288229"/>
            <a:ext cx="660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rgbClr val="4077A7"/>
                </a:solidFill>
                <a:latin typeface="PT Sans" panose="020B0503020203020204" pitchFamily="34" charset="0"/>
              </a:rPr>
              <a:t>PO</a:t>
            </a:r>
          </a:p>
        </p:txBody>
      </p:sp>
    </p:spTree>
    <p:extLst>
      <p:ext uri="{BB962C8B-B14F-4D97-AF65-F5344CB8AC3E}">
        <p14:creationId xmlns:p14="http://schemas.microsoft.com/office/powerpoint/2010/main" val="1604394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2044CD0-A24D-EF86-410C-7CE5AEECE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Reintegracja zawodowa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7498119-C1A9-2085-125D-B9BBD9D2BC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1999"/>
            <a:ext cx="4114800" cy="2822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Działania mające na celu odbudowanie i podtrzymanie zdolności do samodzielnego świadczenia pracy na rynku pracy.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433633A7-3991-C6C3-3220-8A7101523B71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105400" y="1762125"/>
            <a:ext cx="4038600" cy="283210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dirty="0"/>
              <a:t>Działania </a:t>
            </a:r>
            <a:r>
              <a:rPr lang="pl-PL" b="1" dirty="0">
                <a:solidFill>
                  <a:srgbClr val="FF6600"/>
                </a:solidFill>
              </a:rPr>
              <a:t>służące zdobyciu nowych kwalifikacji, kompetencji, wiedzy i umiejętności </a:t>
            </a:r>
            <a:r>
              <a:rPr lang="pl-PL" dirty="0"/>
              <a:t>w celu odbudowania lub uzyskania i podtrzymania zdolności do samodzielnego świadczenia pracy na rynku pracy i </a:t>
            </a:r>
            <a:r>
              <a:rPr lang="pl-PL" b="1" dirty="0">
                <a:solidFill>
                  <a:srgbClr val="FF6600"/>
                </a:solidFill>
              </a:rPr>
              <a:t>awansu zawodowego, w tym rehabilitację zawodową osób niepełnosprawnych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D4EBBAF8-03DB-DA8A-C30E-18E61D8D5329}"/>
              </a:ext>
            </a:extLst>
          </p:cNvPr>
          <p:cNvSpPr txBox="1"/>
          <p:nvPr/>
        </p:nvSpPr>
        <p:spPr>
          <a:xfrm>
            <a:off x="1486034" y="1300460"/>
            <a:ext cx="1134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rgbClr val="4077A7"/>
                </a:solidFill>
                <a:latin typeface="PT Sans" panose="020B0503020203020204" pitchFamily="34" charset="0"/>
              </a:rPr>
              <a:t>PRZED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FAD06648-4383-E0D9-B3E4-221C7AE29550}"/>
              </a:ext>
            </a:extLst>
          </p:cNvPr>
          <p:cNvSpPr txBox="1"/>
          <p:nvPr/>
        </p:nvSpPr>
        <p:spPr>
          <a:xfrm>
            <a:off x="6523842" y="1300459"/>
            <a:ext cx="6600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>
                <a:solidFill>
                  <a:srgbClr val="4077A7"/>
                </a:solidFill>
                <a:latin typeface="PT Sans" panose="020B0503020203020204" pitchFamily="34" charset="0"/>
              </a:rPr>
              <a:t>PO</a:t>
            </a:r>
          </a:p>
        </p:txBody>
      </p:sp>
    </p:spTree>
    <p:extLst>
      <p:ext uri="{BB962C8B-B14F-4D97-AF65-F5344CB8AC3E}">
        <p14:creationId xmlns:p14="http://schemas.microsoft.com/office/powerpoint/2010/main" val="334406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08C5317-CC47-39E1-DFF2-B0612E236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500" dirty="0"/>
              <a:t>Rozszerzenie grupy osób defaworyzowanych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7B4CB5-662F-9E9A-A49A-19FEFC8008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l-PL" dirty="0"/>
              <a:t>osoba spełniającą kryteria dochodowe z ustawy o pomocy społecznej przy jednoczesnym wystąpieniu co najmniej jednego z powodów wymienionych w art. 7 pkt 2–15 lub innych okoliczności uzasadniających udzielenie pomocy społecznej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dirty="0"/>
              <a:t>osoba uprawniona do specjalnego zasiłku opiekuńczego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dirty="0"/>
              <a:t>osoba z zaburzeniami psychicznymi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dirty="0"/>
              <a:t>osoba pozbawiona wolności, osobę opuszczającą zakład karny oraz pełnoletnią osobę opuszczającą zakład poprawczy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dirty="0"/>
              <a:t>osoba starsza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dirty="0"/>
              <a:t>osoba, która uzyskała w Rzeczypospolitej Polskiej status uchodźcy lub ochronę uzupełniającą</a:t>
            </a:r>
          </a:p>
        </p:txBody>
      </p:sp>
    </p:spTree>
    <p:extLst>
      <p:ext uri="{BB962C8B-B14F-4D97-AF65-F5344CB8AC3E}">
        <p14:creationId xmlns:p14="http://schemas.microsoft.com/office/powerpoint/2010/main" val="575212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9021ABD-BD3A-161E-C7CD-D1E728EF39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Dalsze zmiany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D57B70C4-482A-6E28-E76B-D6108B321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/>
              <a:t>zmiany w konstrukcji konsorcjum spółdzielni socjalnych</a:t>
            </a:r>
          </a:p>
          <a:p>
            <a:r>
              <a:rPr lang="pl-PL" dirty="0"/>
              <a:t>uwzględnienie problematyki ekonomii społecznej w strategiach rozwiązywania problemów społecznych</a:t>
            </a:r>
          </a:p>
          <a:p>
            <a:r>
              <a:rPr lang="pl-PL" dirty="0"/>
              <a:t>limit osób z grup defaworyzowanych w przypadku uzyskania statusu PS - jedna „oczywista omyłka pisarska”, która już została poprawiona</a:t>
            </a:r>
          </a:p>
        </p:txBody>
      </p:sp>
    </p:spTree>
    <p:extLst>
      <p:ext uri="{BB962C8B-B14F-4D97-AF65-F5344CB8AC3E}">
        <p14:creationId xmlns:p14="http://schemas.microsoft.com/office/powerpoint/2010/main" val="57488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3D9929-701D-9E77-162B-86DE9FEDA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Zmiany w systemie preferencji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BB0423-FEE6-B09B-E3E3-8F0707F2BA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pl-PL" dirty="0"/>
              <a:t>uelastycznienie kwestii dotacji (w tym zwiększenie jej wartości) z PFRON na stanowisko pracy w spółdzielni socjalnej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dirty="0"/>
              <a:t>obowiązek zwrotu środków z PFRON, jeśli w okresie trwałości orzeczenie osoby z niepełnosprawnością straci ważność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pl-PL" dirty="0"/>
              <a:t>możliwość wydłużenia do 12 m-</a:t>
            </a:r>
            <a:r>
              <a:rPr lang="pl-PL" dirty="0" err="1"/>
              <a:t>cy</a:t>
            </a:r>
            <a:r>
              <a:rPr lang="pl-PL" dirty="0"/>
              <a:t> okresu pokrycia kosztów wynagrodzenia z PFRON (dot. wyłącznie uczestników WTZ, którzy odbywali praktykę w </a:t>
            </a:r>
            <a:r>
              <a:rPr lang="pl-PL" dirty="0" err="1"/>
              <a:t>spn.s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638742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82F778-DE47-7543-C1E5-849D6F72A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Przedsiębiorstwo społeczne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3D244FF-557B-CECF-2AC4-096273D5AF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szczególny status nadawany przez wojewodę </a:t>
            </a:r>
          </a:p>
          <a:p>
            <a:r>
              <a:rPr lang="pl-PL" dirty="0" err="1"/>
              <a:t>spn</a:t>
            </a:r>
            <a:r>
              <a:rPr lang="pl-PL" dirty="0"/>
              <a:t>. s. może, ale nie musi się o niego ubiegać</a:t>
            </a:r>
          </a:p>
          <a:p>
            <a:r>
              <a:rPr lang="pl-PL" dirty="0"/>
              <a:t>jeśli </a:t>
            </a:r>
            <a:r>
              <a:rPr lang="pl-PL" dirty="0" err="1"/>
              <a:t>spn</a:t>
            </a:r>
            <a:r>
              <a:rPr lang="pl-PL" dirty="0"/>
              <a:t>. s. się zdecyduje, to bierze na siebie dodatkowe obowiązki i ma pewne korzyści</a:t>
            </a:r>
          </a:p>
        </p:txBody>
      </p:sp>
    </p:spTree>
    <p:extLst>
      <p:ext uri="{BB962C8B-B14F-4D97-AF65-F5344CB8AC3E}">
        <p14:creationId xmlns:p14="http://schemas.microsoft.com/office/powerpoint/2010/main" val="1142783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1161</Words>
  <Application>Microsoft Office PowerPoint</Application>
  <PresentationFormat>Pokaz na ekranie (16:9)</PresentationFormat>
  <Paragraphs>85</Paragraphs>
  <Slides>13</Slides>
  <Notes>8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9" baseType="lpstr">
      <vt:lpstr>Arial</vt:lpstr>
      <vt:lpstr>Calibri</vt:lpstr>
      <vt:lpstr>Open Sans</vt:lpstr>
      <vt:lpstr>PT Sans</vt:lpstr>
      <vt:lpstr>Times New Roman</vt:lpstr>
      <vt:lpstr>Motyw pakietu Office</vt:lpstr>
      <vt:lpstr>Prezentacja programu PowerPoint</vt:lpstr>
      <vt:lpstr>Plan</vt:lpstr>
      <vt:lpstr>Jakie zmiany zostały wprowadzone w ustawie o spółdzielniach socjalnych?</vt:lpstr>
      <vt:lpstr>Reintegracja społeczna</vt:lpstr>
      <vt:lpstr>Reintegracja zawodowa</vt:lpstr>
      <vt:lpstr>Rozszerzenie grupy osób defaworyzowanych</vt:lpstr>
      <vt:lpstr>Dalsze zmiany</vt:lpstr>
      <vt:lpstr>Zmiany w systemie preferencji </vt:lpstr>
      <vt:lpstr>Przedsiębiorstwo społeczne</vt:lpstr>
      <vt:lpstr>Dodatkowe obowiązki dla spn.s. ze statusem PS</vt:lpstr>
      <vt:lpstr>Dodatkowe wsparcie</vt:lpstr>
      <vt:lpstr>Skutki ustawy o ES dla spn. s.</vt:lpstr>
      <vt:lpstr>Dziękuję za uwagę!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SNRSS 2018</dc:creator>
  <cp:lastModifiedBy>Waldemar Żbik</cp:lastModifiedBy>
  <cp:revision>13</cp:revision>
  <dcterms:created xsi:type="dcterms:W3CDTF">2022-09-27T06:53:58Z</dcterms:created>
  <dcterms:modified xsi:type="dcterms:W3CDTF">2022-10-04T13:26:33Z</dcterms:modified>
</cp:coreProperties>
</file>